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74" r:id="rId2"/>
    <p:sldId id="468" r:id="rId3"/>
    <p:sldId id="449" r:id="rId4"/>
    <p:sldId id="450" r:id="rId5"/>
    <p:sldId id="451" r:id="rId6"/>
    <p:sldId id="463" r:id="rId7"/>
    <p:sldId id="453" r:id="rId8"/>
    <p:sldId id="464" r:id="rId9"/>
    <p:sldId id="465" r:id="rId10"/>
    <p:sldId id="466" r:id="rId11"/>
    <p:sldId id="460" r:id="rId12"/>
    <p:sldId id="467" r:id="rId13"/>
    <p:sldId id="469" r:id="rId14"/>
    <p:sldId id="470" r:id="rId15"/>
    <p:sldId id="471" r:id="rId16"/>
    <p:sldId id="472" r:id="rId17"/>
    <p:sldId id="473" r:id="rId18"/>
    <p:sldId id="474" r:id="rId19"/>
    <p:sldId id="475" r:id="rId20"/>
    <p:sldId id="476" r:id="rId21"/>
    <p:sldId id="477" r:id="rId22"/>
    <p:sldId id="478" r:id="rId23"/>
    <p:sldId id="479" r:id="rId2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sz="2400" b="1" kern="1200">
        <a:solidFill>
          <a:srgbClr val="CC0000"/>
        </a:solidFill>
        <a:latin typeface="Calibri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sz="2400" b="1" kern="1200">
        <a:solidFill>
          <a:srgbClr val="CC0000"/>
        </a:solidFill>
        <a:latin typeface="Calibri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sz="2400" b="1" kern="1200">
        <a:solidFill>
          <a:srgbClr val="CC0000"/>
        </a:solidFill>
        <a:latin typeface="Calibri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sz="2400" b="1" kern="1200">
        <a:solidFill>
          <a:srgbClr val="CC0000"/>
        </a:solidFill>
        <a:latin typeface="Calibri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sz="2400" b="1" kern="1200">
        <a:solidFill>
          <a:srgbClr val="CC0000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Calibri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8">
          <p15:clr>
            <a:srgbClr val="A4A3A4"/>
          </p15:clr>
        </p15:guide>
        <p15:guide id="2" pos="2926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微软用户" initials="微软用户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0066"/>
    <a:srgbClr val="35FA26"/>
    <a:srgbClr val="F2CEE3"/>
    <a:srgbClr val="000000"/>
    <a:srgbClr val="008000"/>
    <a:srgbClr val="FF3399"/>
    <a:srgbClr val="440C41"/>
    <a:srgbClr val="56344A"/>
    <a:srgbClr val="E6E61A"/>
    <a:srgbClr val="FF0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2017" autoAdjust="0"/>
    <p:restoredTop sz="94539" autoAdjust="0"/>
  </p:normalViewPr>
  <p:slideViewPr>
    <p:cSldViewPr>
      <p:cViewPr varScale="1">
        <p:scale>
          <a:sx n="84" d="100"/>
          <a:sy n="84" d="100"/>
        </p:scale>
        <p:origin x="-1308" y="-78"/>
      </p:cViewPr>
      <p:guideLst>
        <p:guide orient="horz" pos="2168"/>
        <p:guide pos="292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38FED3-C54B-41D4-94BC-80BE44D68AA3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39AC8BDF-B565-4478-9398-5265C7BACB7C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24701752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Rectangle 3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CN" dirty="0" smtClean="0"/>
          </a:p>
        </p:txBody>
      </p:sp>
    </p:spTree>
    <p:extLst>
      <p:ext uri="{BB962C8B-B14F-4D97-AF65-F5344CB8AC3E}">
        <p14:creationId xmlns="" xmlns:p14="http://schemas.microsoft.com/office/powerpoint/2010/main" val="1380858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AC8BDF-B565-4478-9398-5265C7BACB7C}" type="slidenum">
              <a:rPr lang="zh-CN" altLang="en-US" smtClean="0"/>
              <a:pPr/>
              <a:t>12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24686523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AC8BDF-B565-4478-9398-5265C7BACB7C}" type="slidenum">
              <a:rPr lang="zh-CN" altLang="en-US" smtClean="0"/>
              <a:pPr/>
              <a:t>14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16762193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26627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F9C229D7-D75E-4A67-9745-75E6B082C642}" type="slidenum">
              <a:rPr lang="zh-CN" altLang="en-US" sz="1200" b="0">
                <a:solidFill>
                  <a:schemeClr val="tx1"/>
                </a:solidFill>
              </a:rPr>
              <a:pPr algn="r"/>
              <a:t>18</a:t>
            </a:fld>
            <a:endParaRPr lang="en-US" altLang="zh-CN" sz="1200" b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915962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382509121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997819741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375812031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208938075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025485315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763985043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4279687944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bg>
      <p:bgPr>
        <a:blipFill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fld id="{AB507553-BE37-4130-89B8-8AECABB00B37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1691455883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  <p:extLst>
      <p:ext uri="{BB962C8B-B14F-4D97-AF65-F5344CB8AC3E}">
        <p14:creationId xmlns="" xmlns:p14="http://schemas.microsoft.com/office/powerpoint/2010/main" val="3902522477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  <p:extLst>
      <p:ext uri="{BB962C8B-B14F-4D97-AF65-F5344CB8AC3E}">
        <p14:creationId xmlns="" xmlns:p14="http://schemas.microsoft.com/office/powerpoint/2010/main" val="331063739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3" r:id="rId2"/>
    <p:sldLayoutId id="2147483662" r:id="rId3"/>
    <p:sldLayoutId id="2147483661" r:id="rId4"/>
    <p:sldLayoutId id="2147483660" r:id="rId5"/>
    <p:sldLayoutId id="2147483659" r:id="rId6"/>
    <p:sldLayoutId id="2147483665" r:id="rId7"/>
    <p:sldLayoutId id="2147483658" r:id="rId8"/>
    <p:sldLayoutId id="2147483657" r:id="rId9"/>
    <p:sldLayoutId id="2147483656" r:id="rId10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16.xml"/><Relationship Id="rId4" Type="http://schemas.openxmlformats.org/officeDocument/2006/relationships/slide" Target="slide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wav"/><Relationship Id="rId5" Type="http://schemas.openxmlformats.org/officeDocument/2006/relationships/image" Target="../media/image3.emf"/><Relationship Id="rId4" Type="http://schemas.openxmlformats.org/officeDocument/2006/relationships/slide" Target="slide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7" Type="http://schemas.openxmlformats.org/officeDocument/2006/relationships/image" Target="../media/image5.jpeg"/><Relationship Id="rId2" Type="http://schemas.openxmlformats.org/officeDocument/2006/relationships/slide" Target="slide18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.jpeg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7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16.xml"/><Relationship Id="rId5" Type="http://schemas.openxmlformats.org/officeDocument/2006/relationships/slide" Target="slide22.xml"/><Relationship Id="rId4" Type="http://schemas.openxmlformats.org/officeDocument/2006/relationships/slide" Target="slide2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" Target="slide18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0.xml"/><Relationship Id="rId6" Type="http://schemas.openxmlformats.org/officeDocument/2006/relationships/audio" Target="../media/audio1.wav"/><Relationship Id="rId5" Type="http://schemas.openxmlformats.org/officeDocument/2006/relationships/image" Target="../media/image3.emf"/><Relationship Id="rId4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6"/>
          <p:cNvSpPr txBox="1">
            <a:spLocks noChangeArrowheads="1"/>
          </p:cNvSpPr>
          <p:nvPr/>
        </p:nvSpPr>
        <p:spPr bwMode="auto">
          <a:xfrm>
            <a:off x="285720" y="1412776"/>
            <a:ext cx="842968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6000" dirty="0" smtClean="0">
                <a:latin typeface="Calibri" pitchFamily="34" charset="0"/>
              </a:rPr>
              <a:t>第</a:t>
            </a:r>
            <a:r>
              <a:rPr lang="en-US" altLang="zh-CN" sz="6000" dirty="0" smtClean="0">
                <a:latin typeface="Calibri" pitchFamily="34" charset="0"/>
              </a:rPr>
              <a:t>2</a:t>
            </a:r>
            <a:r>
              <a:rPr lang="zh-CN" altLang="en-US" sz="6000" dirty="0" smtClean="0">
                <a:latin typeface="Calibri" pitchFamily="34" charset="0"/>
              </a:rPr>
              <a:t>单元    因数与倍数</a:t>
            </a:r>
            <a:endParaRPr lang="zh-CN" altLang="en-US" sz="6000" dirty="0">
              <a:latin typeface="Calibri" pitchFamily="34" charset="0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185863" y="519063"/>
            <a:ext cx="54737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五年级数学</a:t>
            </a:r>
            <a:r>
              <a:rPr lang="en-US" altLang="zh-CN" dirty="0" smtClean="0">
                <a:solidFill>
                  <a:schemeClr val="tx1"/>
                </a:solidFill>
                <a:latin typeface="宋体"/>
                <a:ea typeface="宋体"/>
              </a:rPr>
              <a:t>·</a:t>
            </a: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下</a:t>
            </a:r>
            <a:endParaRPr lang="zh-CN" altLang="en-US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365218" y="3593504"/>
            <a:ext cx="6378669" cy="830997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zh-CN" altLang="en-US" sz="48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itchFamily="49" charset="-122"/>
                <a:ea typeface="黑体" pitchFamily="49" charset="-122"/>
              </a:rPr>
              <a:t>第</a:t>
            </a:r>
            <a:r>
              <a:rPr lang="en-US" altLang="zh-CN" sz="48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48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itchFamily="49" charset="-122"/>
                <a:ea typeface="黑体" pitchFamily="49" charset="-122"/>
              </a:rPr>
              <a:t>课时</a:t>
            </a:r>
            <a:r>
              <a:rPr lang="en-US" altLang="zh-CN" sz="48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en-US" sz="4800" dirty="0">
                <a:ln w="50800"/>
                <a:solidFill>
                  <a:schemeClr val="bg1">
                    <a:shade val="50000"/>
                  </a:schemeClr>
                </a:solidFill>
                <a:latin typeface="黑体" pitchFamily="49" charset="-122"/>
                <a:ea typeface="黑体" pitchFamily="49" charset="-122"/>
              </a:rPr>
              <a:t> 质数和合数</a:t>
            </a:r>
            <a:endParaRPr lang="zh-CN" altLang="en-US" sz="4800" dirty="0" smtClean="0">
              <a:ln w="50800"/>
              <a:solidFill>
                <a:schemeClr val="bg1">
                  <a:shade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484438" y="4868863"/>
            <a:ext cx="2159000" cy="1009650"/>
            <a:chOff x="684213" y="4868863"/>
            <a:chExt cx="2159000" cy="1009650"/>
          </a:xfrm>
        </p:grpSpPr>
        <p:sp>
          <p:nvSpPr>
            <p:cNvPr id="19" name="Oval 23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0" name="Rectangle 18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itchFamily="2" charset="-122"/>
                </a:rPr>
                <a:t>学习新知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554552" y="4868863"/>
            <a:ext cx="2160588" cy="1009650"/>
            <a:chOff x="3708400" y="4868863"/>
            <a:chExt cx="2160588" cy="1009650"/>
          </a:xfrm>
        </p:grpSpPr>
        <p:sp>
          <p:nvSpPr>
            <p:cNvPr id="22" name="Oval 30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708400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3" name="Rectangle 31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52863" y="5086351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itchFamily="2" charset="-122"/>
                </a:rPr>
                <a:t>随堂练习</a:t>
              </a:r>
            </a:p>
          </p:txBody>
        </p:sp>
      </p:grpSp>
      <p:grpSp>
        <p:nvGrpSpPr>
          <p:cNvPr id="25" name="Group 44"/>
          <p:cNvGrpSpPr>
            <a:grpSpLocks/>
          </p:cNvGrpSpPr>
          <p:nvPr/>
        </p:nvGrpSpPr>
        <p:grpSpPr bwMode="auto">
          <a:xfrm>
            <a:off x="6626254" y="4868863"/>
            <a:ext cx="2160588" cy="1009650"/>
            <a:chOff x="4150" y="2976"/>
            <a:chExt cx="1361" cy="636"/>
          </a:xfrm>
        </p:grpSpPr>
        <p:sp>
          <p:nvSpPr>
            <p:cNvPr id="26" name="Oval 32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150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7" name="Rectangle 33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241" y="3111"/>
              <a:ext cx="127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itchFamily="2" charset="-122"/>
                </a:rPr>
                <a:t>作业设计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12736" y="4857760"/>
            <a:ext cx="2159000" cy="1009650"/>
            <a:chOff x="684213" y="4868863"/>
            <a:chExt cx="2159000" cy="1009650"/>
          </a:xfrm>
        </p:grpSpPr>
        <p:sp>
          <p:nvSpPr>
            <p:cNvPr id="29" name="Oval 2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0" name="Rectangle 18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itchFamily="2" charset="-122"/>
                </a:rPr>
                <a:t>复习准备</a:t>
              </a:r>
              <a:endParaRPr lang="zh-CN" altLang="en-US" sz="2800" dirty="0">
                <a:latin typeface="宋体" pitchFamily="2" charset="-122"/>
              </a:endParaRPr>
            </a:p>
          </p:txBody>
        </p:sp>
      </p:grpSp>
      <p:sp>
        <p:nvSpPr>
          <p:cNvPr id="31" name="TextBox 16"/>
          <p:cNvSpPr txBox="1">
            <a:spLocks noChangeArrowheads="1"/>
          </p:cNvSpPr>
          <p:nvPr/>
        </p:nvSpPr>
        <p:spPr bwMode="auto">
          <a:xfrm>
            <a:off x="689973" y="2523805"/>
            <a:ext cx="7929618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/>
            <a:r>
              <a:rPr lang="en-US" altLang="zh-CN" sz="5400" dirty="0" smtClean="0">
                <a:solidFill>
                  <a:schemeClr val="accent6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3  </a:t>
            </a:r>
            <a:r>
              <a:rPr lang="zh-CN" altLang="en-US" sz="5400" dirty="0">
                <a:solidFill>
                  <a:schemeClr val="accent6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 质数和合数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oup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739162874"/>
              </p:ext>
            </p:extLst>
          </p:nvPr>
        </p:nvGraphicFramePr>
        <p:xfrm>
          <a:off x="1403648" y="827137"/>
          <a:ext cx="7488833" cy="5226055"/>
        </p:xfrm>
        <a:graphic>
          <a:graphicData uri="http://schemas.openxmlformats.org/drawingml/2006/table">
            <a:tbl>
              <a:tblPr/>
              <a:tblGrid>
                <a:gridCol w="758278"/>
                <a:gridCol w="753246"/>
                <a:gridCol w="764988"/>
                <a:gridCol w="702916"/>
                <a:gridCol w="808606"/>
                <a:gridCol w="801896"/>
                <a:gridCol w="709628"/>
                <a:gridCol w="763310"/>
                <a:gridCol w="753246"/>
                <a:gridCol w="672719"/>
              </a:tblGrid>
              <a:tr h="5032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</a:t>
                      </a: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</a:t>
                      </a: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</a:t>
                      </a: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</a:t>
                      </a: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32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</a:t>
                      </a:r>
                    </a:p>
                  </a:txBody>
                  <a:tcPr marL="76200" marR="76200" marT="38092" marB="38092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</a:t>
                      </a: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17</a:t>
                      </a: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19</a:t>
                      </a: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32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23</a:t>
                      </a: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29</a:t>
                      </a: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768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31</a:t>
                      </a:r>
                    </a:p>
                  </a:txBody>
                  <a:tcPr marL="76200" marR="76200" marT="38092" marB="38092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37</a:t>
                      </a: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32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41</a:t>
                      </a:r>
                    </a:p>
                  </a:txBody>
                  <a:tcPr marL="76200" marR="76200" marT="38092" marB="38092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43</a:t>
                      </a: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47</a:t>
                      </a: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32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53</a:t>
                      </a: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59</a:t>
                      </a: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32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61</a:t>
                      </a:r>
                    </a:p>
                  </a:txBody>
                  <a:tcPr marL="76200" marR="76200" marT="38092" marB="38092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67</a:t>
                      </a: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32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71</a:t>
                      </a:r>
                    </a:p>
                  </a:txBody>
                  <a:tcPr marL="76200" marR="76200" marT="38092" marB="38092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73</a:t>
                      </a: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79</a:t>
                      </a: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32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83</a:t>
                      </a: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89</a:t>
                      </a: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246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97</a:t>
                      </a: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743219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圆角矩形 26"/>
          <p:cNvSpPr/>
          <p:nvPr/>
        </p:nvSpPr>
        <p:spPr>
          <a:xfrm>
            <a:off x="395536" y="1385317"/>
            <a:ext cx="7920880" cy="2907779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/>
          </a:p>
        </p:txBody>
      </p:sp>
      <p:sp>
        <p:nvSpPr>
          <p:cNvPr id="78851" name="Text Box 3"/>
          <p:cNvSpPr txBox="1">
            <a:spLocks noChangeArrowheads="1"/>
          </p:cNvSpPr>
          <p:nvPr/>
        </p:nvSpPr>
        <p:spPr bwMode="auto">
          <a:xfrm>
            <a:off x="2743200" y="620688"/>
            <a:ext cx="3276600" cy="579437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000000"/>
                </a:solidFill>
              </a:rPr>
              <a:t>100以内的质数表</a:t>
            </a:r>
          </a:p>
        </p:txBody>
      </p:sp>
      <p:pic>
        <p:nvPicPr>
          <p:cNvPr id="788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1231" y="4479248"/>
            <a:ext cx="1646833" cy="16676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sy="50000" rotWithShape="0">
                    <a:srgbClr val="875B0D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787878" y="1571332"/>
            <a:ext cx="4171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3600" dirty="0"/>
          </a:p>
        </p:txBody>
      </p:sp>
      <p:sp>
        <p:nvSpPr>
          <p:cNvPr id="3" name="矩形 2"/>
          <p:cNvSpPr/>
          <p:nvPr/>
        </p:nvSpPr>
        <p:spPr>
          <a:xfrm>
            <a:off x="1652073" y="1582445"/>
            <a:ext cx="4171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endParaRPr lang="zh-CN" altLang="en-US" sz="3600" dirty="0"/>
          </a:p>
        </p:txBody>
      </p:sp>
      <p:sp>
        <p:nvSpPr>
          <p:cNvPr id="4" name="矩形 3"/>
          <p:cNvSpPr/>
          <p:nvPr/>
        </p:nvSpPr>
        <p:spPr>
          <a:xfrm>
            <a:off x="2588251" y="1603082"/>
            <a:ext cx="4171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3443468" y="1603082"/>
            <a:ext cx="4171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endParaRPr lang="zh-CN" altLang="en-US" sz="3600" dirty="0"/>
          </a:p>
        </p:txBody>
      </p:sp>
      <p:sp>
        <p:nvSpPr>
          <p:cNvPr id="7" name="矩形 6"/>
          <p:cNvSpPr/>
          <p:nvPr/>
        </p:nvSpPr>
        <p:spPr>
          <a:xfrm>
            <a:off x="4332063" y="1567781"/>
            <a:ext cx="6495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11</a:t>
            </a:r>
            <a:endParaRPr lang="zh-CN" altLang="en-US" sz="3600" dirty="0"/>
          </a:p>
        </p:txBody>
      </p:sp>
      <p:sp>
        <p:nvSpPr>
          <p:cNvPr id="8" name="矩形 7"/>
          <p:cNvSpPr/>
          <p:nvPr/>
        </p:nvSpPr>
        <p:spPr>
          <a:xfrm>
            <a:off x="5319041" y="1558256"/>
            <a:ext cx="6495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13</a:t>
            </a:r>
            <a:endParaRPr lang="zh-CN" altLang="en-US" sz="3600" dirty="0"/>
          </a:p>
        </p:txBody>
      </p:sp>
      <p:sp>
        <p:nvSpPr>
          <p:cNvPr id="9" name="矩形 8"/>
          <p:cNvSpPr/>
          <p:nvPr/>
        </p:nvSpPr>
        <p:spPr>
          <a:xfrm>
            <a:off x="6297065" y="1558256"/>
            <a:ext cx="6495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17</a:t>
            </a:r>
            <a:endParaRPr lang="zh-CN" altLang="en-US" sz="3600" dirty="0"/>
          </a:p>
        </p:txBody>
      </p:sp>
      <p:sp>
        <p:nvSpPr>
          <p:cNvPr id="10" name="矩形 9"/>
          <p:cNvSpPr/>
          <p:nvPr/>
        </p:nvSpPr>
        <p:spPr>
          <a:xfrm>
            <a:off x="7234831" y="1529333"/>
            <a:ext cx="6495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19</a:t>
            </a:r>
            <a:endParaRPr lang="zh-CN" altLang="en-US" sz="3600" dirty="0"/>
          </a:p>
        </p:txBody>
      </p:sp>
      <p:sp>
        <p:nvSpPr>
          <p:cNvPr id="11" name="矩形 10"/>
          <p:cNvSpPr/>
          <p:nvPr/>
        </p:nvSpPr>
        <p:spPr>
          <a:xfrm>
            <a:off x="638695" y="2620565"/>
            <a:ext cx="6495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23</a:t>
            </a:r>
            <a:endParaRPr lang="zh-CN" altLang="en-US" sz="3600" dirty="0"/>
          </a:p>
        </p:txBody>
      </p:sp>
      <p:sp>
        <p:nvSpPr>
          <p:cNvPr id="12" name="矩形 11"/>
          <p:cNvSpPr/>
          <p:nvPr/>
        </p:nvSpPr>
        <p:spPr>
          <a:xfrm>
            <a:off x="1512415" y="2609453"/>
            <a:ext cx="6495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31</a:t>
            </a:r>
            <a:endParaRPr lang="zh-CN" altLang="en-US" sz="3600" dirty="0"/>
          </a:p>
        </p:txBody>
      </p:sp>
      <p:sp>
        <p:nvSpPr>
          <p:cNvPr id="13" name="矩形 12"/>
          <p:cNvSpPr/>
          <p:nvPr/>
        </p:nvSpPr>
        <p:spPr>
          <a:xfrm>
            <a:off x="2469231" y="2617916"/>
            <a:ext cx="6495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37</a:t>
            </a:r>
            <a:endParaRPr lang="zh-CN" altLang="en-US" sz="3600" dirty="0"/>
          </a:p>
        </p:txBody>
      </p:sp>
      <p:sp>
        <p:nvSpPr>
          <p:cNvPr id="14" name="矩形 13"/>
          <p:cNvSpPr/>
          <p:nvPr/>
        </p:nvSpPr>
        <p:spPr>
          <a:xfrm>
            <a:off x="4310805" y="2567116"/>
            <a:ext cx="6495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43</a:t>
            </a:r>
            <a:endParaRPr lang="zh-CN" altLang="en-US" sz="3600" dirty="0"/>
          </a:p>
        </p:txBody>
      </p:sp>
      <p:sp>
        <p:nvSpPr>
          <p:cNvPr id="15" name="矩形 14"/>
          <p:cNvSpPr/>
          <p:nvPr/>
        </p:nvSpPr>
        <p:spPr>
          <a:xfrm>
            <a:off x="5380903" y="2516316"/>
            <a:ext cx="6495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47</a:t>
            </a:r>
            <a:endParaRPr lang="zh-CN" altLang="en-US" sz="3600" dirty="0"/>
          </a:p>
        </p:txBody>
      </p:sp>
      <p:sp>
        <p:nvSpPr>
          <p:cNvPr id="16" name="矩形 15"/>
          <p:cNvSpPr/>
          <p:nvPr/>
        </p:nvSpPr>
        <p:spPr>
          <a:xfrm>
            <a:off x="3335559" y="2600577"/>
            <a:ext cx="6495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41</a:t>
            </a:r>
            <a:endParaRPr lang="zh-CN" altLang="en-US" sz="3600" dirty="0"/>
          </a:p>
        </p:txBody>
      </p:sp>
      <p:sp>
        <p:nvSpPr>
          <p:cNvPr id="17" name="矩形 16"/>
          <p:cNvSpPr/>
          <p:nvPr/>
        </p:nvSpPr>
        <p:spPr>
          <a:xfrm>
            <a:off x="6381847" y="2527429"/>
            <a:ext cx="6495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53</a:t>
            </a:r>
            <a:endParaRPr lang="zh-CN" altLang="en-US" sz="3600" dirty="0"/>
          </a:p>
        </p:txBody>
      </p:sp>
      <p:sp>
        <p:nvSpPr>
          <p:cNvPr id="18" name="矩形 17"/>
          <p:cNvSpPr/>
          <p:nvPr/>
        </p:nvSpPr>
        <p:spPr>
          <a:xfrm>
            <a:off x="7297314" y="2539186"/>
            <a:ext cx="6495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59</a:t>
            </a:r>
            <a:endParaRPr lang="zh-CN" altLang="en-US" sz="3600" dirty="0"/>
          </a:p>
        </p:txBody>
      </p:sp>
      <p:sp>
        <p:nvSpPr>
          <p:cNvPr id="19" name="矩形 18"/>
          <p:cNvSpPr/>
          <p:nvPr/>
        </p:nvSpPr>
        <p:spPr>
          <a:xfrm>
            <a:off x="683568" y="3619306"/>
            <a:ext cx="6495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61</a:t>
            </a:r>
            <a:endParaRPr lang="zh-CN" altLang="en-US" sz="3600" dirty="0"/>
          </a:p>
        </p:txBody>
      </p:sp>
      <p:sp>
        <p:nvSpPr>
          <p:cNvPr id="20" name="矩形 19"/>
          <p:cNvSpPr/>
          <p:nvPr/>
        </p:nvSpPr>
        <p:spPr>
          <a:xfrm>
            <a:off x="1463080" y="3619306"/>
            <a:ext cx="6495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67</a:t>
            </a:r>
            <a:endParaRPr lang="zh-CN" altLang="en-US" sz="3600" dirty="0"/>
          </a:p>
        </p:txBody>
      </p:sp>
      <p:sp>
        <p:nvSpPr>
          <p:cNvPr id="21" name="矩形 20"/>
          <p:cNvSpPr/>
          <p:nvPr/>
        </p:nvSpPr>
        <p:spPr>
          <a:xfrm>
            <a:off x="2470696" y="3646765"/>
            <a:ext cx="6495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71</a:t>
            </a:r>
            <a:endParaRPr lang="zh-CN" altLang="en-US" sz="3600" dirty="0"/>
          </a:p>
        </p:txBody>
      </p:sp>
      <p:sp>
        <p:nvSpPr>
          <p:cNvPr id="22" name="矩形 21"/>
          <p:cNvSpPr/>
          <p:nvPr/>
        </p:nvSpPr>
        <p:spPr>
          <a:xfrm>
            <a:off x="3359034" y="3620218"/>
            <a:ext cx="6495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73</a:t>
            </a:r>
            <a:endParaRPr lang="zh-CN" altLang="en-US" sz="3600" dirty="0"/>
          </a:p>
        </p:txBody>
      </p:sp>
      <p:sp>
        <p:nvSpPr>
          <p:cNvPr id="23" name="矩形 22"/>
          <p:cNvSpPr/>
          <p:nvPr/>
        </p:nvSpPr>
        <p:spPr>
          <a:xfrm>
            <a:off x="4309110" y="3593963"/>
            <a:ext cx="6495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79</a:t>
            </a:r>
            <a:endParaRPr lang="zh-CN" altLang="en-US" sz="3600" dirty="0"/>
          </a:p>
        </p:txBody>
      </p:sp>
      <p:sp>
        <p:nvSpPr>
          <p:cNvPr id="24" name="矩形 23"/>
          <p:cNvSpPr/>
          <p:nvPr/>
        </p:nvSpPr>
        <p:spPr>
          <a:xfrm>
            <a:off x="5375200" y="3582437"/>
            <a:ext cx="6495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83</a:t>
            </a:r>
            <a:endParaRPr lang="zh-CN" altLang="en-US" sz="3600" dirty="0"/>
          </a:p>
        </p:txBody>
      </p:sp>
      <p:sp>
        <p:nvSpPr>
          <p:cNvPr id="25" name="矩形 24"/>
          <p:cNvSpPr/>
          <p:nvPr/>
        </p:nvSpPr>
        <p:spPr>
          <a:xfrm>
            <a:off x="6361721" y="3582437"/>
            <a:ext cx="6495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89</a:t>
            </a:r>
            <a:endParaRPr lang="zh-CN" altLang="en-US" sz="3600" dirty="0"/>
          </a:p>
        </p:txBody>
      </p:sp>
      <p:sp>
        <p:nvSpPr>
          <p:cNvPr id="26" name="矩形 25"/>
          <p:cNvSpPr/>
          <p:nvPr/>
        </p:nvSpPr>
        <p:spPr>
          <a:xfrm>
            <a:off x="7308304" y="3541162"/>
            <a:ext cx="6495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3600" dirty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97</a:t>
            </a:r>
          </a:p>
        </p:txBody>
      </p:sp>
    </p:spTree>
    <p:extLst>
      <p:ext uri="{BB962C8B-B14F-4D97-AF65-F5344CB8AC3E}">
        <p14:creationId xmlns="" xmlns:p14="http://schemas.microsoft.com/office/powerpoint/2010/main" val="235871828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100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2000"/>
                            </p:stCondLst>
                            <p:childTnLst>
                              <p:par>
                                <p:cTn id="7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3000"/>
                            </p:stCondLst>
                            <p:childTnLst>
                              <p:par>
                                <p:cTn id="8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4000"/>
                            </p:stCondLst>
                            <p:childTnLst>
                              <p:par>
                                <p:cTn id="8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5000"/>
                            </p:stCondLst>
                            <p:childTnLst>
                              <p:par>
                                <p:cTn id="9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6000"/>
                            </p:stCondLst>
                            <p:childTnLst>
                              <p:par>
                                <p:cTn id="10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7000"/>
                            </p:stCondLst>
                            <p:childTnLst>
                              <p:par>
                                <p:cTn id="10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8000"/>
                            </p:stCondLst>
                            <p:childTnLst>
                              <p:par>
                                <p:cTn id="1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9000"/>
                            </p:stCondLst>
                            <p:childTnLst>
                              <p:par>
                                <p:cTn id="1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20000"/>
                            </p:stCondLst>
                            <p:childTnLst>
                              <p:par>
                                <p:cTn id="1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21000"/>
                            </p:stCondLst>
                            <p:childTnLst>
                              <p:par>
                                <p:cTn id="1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22000"/>
                            </p:stCondLst>
                            <p:childTnLst>
                              <p:par>
                                <p:cTn id="1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23000"/>
                            </p:stCondLst>
                            <p:childTnLst>
                              <p:par>
                                <p:cTn id="1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24000"/>
                            </p:stCondLst>
                            <p:childTnLst>
                              <p:par>
                                <p:cTn id="1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" grpId="0"/>
      <p:bldP spid="3" grpId="0"/>
      <p:bldP spid="4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4"/>
          <p:cNvSpPr txBox="1"/>
          <p:nvPr/>
        </p:nvSpPr>
        <p:spPr>
          <a:xfrm>
            <a:off x="534616" y="836712"/>
            <a:ext cx="18166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zh-CN" altLang="en-US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填一填。</a:t>
            </a:r>
            <a:endParaRPr lang="zh-CN" altLang="en-US" sz="6600" b="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69757" y="502802"/>
            <a:ext cx="21739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3200" dirty="0">
                <a:latin typeface="Arial" pitchFamily="34" charset="0"/>
                <a:ea typeface="黑体" pitchFamily="49" charset="-122"/>
              </a:rPr>
              <a:t>巩 固 练 习</a:t>
            </a:r>
          </a:p>
        </p:txBody>
      </p:sp>
      <p:sp>
        <p:nvSpPr>
          <p:cNvPr id="2" name="矩形 1"/>
          <p:cNvSpPr/>
          <p:nvPr/>
        </p:nvSpPr>
        <p:spPr>
          <a:xfrm>
            <a:off x="4211960" y="2506345"/>
            <a:ext cx="10081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64</a:t>
            </a:r>
            <a:endParaRPr lang="zh-CN" altLang="zh-CN" sz="36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01749" y="1788152"/>
            <a:ext cx="6495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24</a:t>
            </a:r>
            <a:endParaRPr lang="zh-CN" altLang="en-US" sz="3600" dirty="0"/>
          </a:p>
        </p:txBody>
      </p:sp>
      <p:sp>
        <p:nvSpPr>
          <p:cNvPr id="4" name="矩形 3"/>
          <p:cNvSpPr/>
          <p:nvPr/>
        </p:nvSpPr>
        <p:spPr>
          <a:xfrm>
            <a:off x="2958908" y="1788152"/>
            <a:ext cx="6495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19</a:t>
            </a:r>
            <a:endParaRPr lang="zh-CN" altLang="en-US" sz="3600" dirty="0"/>
          </a:p>
        </p:txBody>
      </p:sp>
      <p:sp>
        <p:nvSpPr>
          <p:cNvPr id="7" name="矩形 6"/>
          <p:cNvSpPr/>
          <p:nvPr/>
        </p:nvSpPr>
        <p:spPr>
          <a:xfrm>
            <a:off x="4354511" y="1775446"/>
            <a:ext cx="6495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23</a:t>
            </a:r>
            <a:endParaRPr lang="zh-CN" altLang="en-US" sz="3600" dirty="0"/>
          </a:p>
        </p:txBody>
      </p:sp>
      <p:sp>
        <p:nvSpPr>
          <p:cNvPr id="8" name="矩形 7"/>
          <p:cNvSpPr/>
          <p:nvPr/>
        </p:nvSpPr>
        <p:spPr>
          <a:xfrm>
            <a:off x="5967217" y="1772816"/>
            <a:ext cx="6495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32</a:t>
            </a:r>
            <a:endParaRPr lang="zh-CN" altLang="en-US" sz="3600" dirty="0"/>
          </a:p>
        </p:txBody>
      </p:sp>
      <p:sp>
        <p:nvSpPr>
          <p:cNvPr id="9" name="矩形 8"/>
          <p:cNvSpPr/>
          <p:nvPr/>
        </p:nvSpPr>
        <p:spPr>
          <a:xfrm>
            <a:off x="1763688" y="2539786"/>
            <a:ext cx="6495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47</a:t>
            </a:r>
            <a:endParaRPr lang="zh-CN" altLang="en-US" sz="3600" dirty="0"/>
          </a:p>
        </p:txBody>
      </p:sp>
      <p:sp>
        <p:nvSpPr>
          <p:cNvPr id="10" name="矩形 9"/>
          <p:cNvSpPr/>
          <p:nvPr/>
        </p:nvSpPr>
        <p:spPr>
          <a:xfrm>
            <a:off x="3033596" y="2552240"/>
            <a:ext cx="6495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51</a:t>
            </a:r>
            <a:endParaRPr lang="zh-CN" altLang="en-US" sz="3600" dirty="0"/>
          </a:p>
        </p:txBody>
      </p:sp>
      <p:sp>
        <p:nvSpPr>
          <p:cNvPr id="15" name="TextBox 14"/>
          <p:cNvSpPr txBox="1"/>
          <p:nvPr/>
        </p:nvSpPr>
        <p:spPr>
          <a:xfrm>
            <a:off x="686216" y="3186494"/>
            <a:ext cx="68381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质数是（                                        ），</a:t>
            </a:r>
            <a:endParaRPr lang="zh-CN" altLang="en-US" sz="3200" b="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545517" y="2492896"/>
            <a:ext cx="10081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92</a:t>
            </a:r>
            <a:endParaRPr lang="zh-CN" altLang="zh-CN" sz="36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11182" y="4042549"/>
            <a:ext cx="724784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合数是（        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                           ）；</a:t>
            </a:r>
            <a:endParaRPr lang="zh-CN" altLang="en-US" sz="3200" dirty="0"/>
          </a:p>
        </p:txBody>
      </p:sp>
      <p:sp>
        <p:nvSpPr>
          <p:cNvPr id="24" name="TextBox 14"/>
          <p:cNvSpPr txBox="1"/>
          <p:nvPr/>
        </p:nvSpPr>
        <p:spPr>
          <a:xfrm>
            <a:off x="686215" y="4546814"/>
            <a:ext cx="68381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奇数是（                                        ），</a:t>
            </a:r>
            <a:endParaRPr lang="zh-CN" altLang="en-US" sz="6600" b="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11182" y="5350100"/>
            <a:ext cx="724784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偶数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是（      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                             ）。</a:t>
            </a:r>
            <a:endParaRPr lang="zh-CN" altLang="en-US" sz="3200" dirty="0"/>
          </a:p>
        </p:txBody>
      </p:sp>
      <p:sp>
        <p:nvSpPr>
          <p:cNvPr id="26" name="矩形 25"/>
          <p:cNvSpPr/>
          <p:nvPr/>
        </p:nvSpPr>
        <p:spPr>
          <a:xfrm>
            <a:off x="4577296" y="4001697"/>
            <a:ext cx="10081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en-US" altLang="zh-CN" sz="3600" dirty="0" smtClean="0">
                <a:solidFill>
                  <a:srgbClr val="FF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64</a:t>
            </a:r>
            <a:r>
              <a:rPr lang="zh-CN" altLang="en-US" sz="3600" dirty="0" smtClean="0">
                <a:solidFill>
                  <a:srgbClr val="FF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，</a:t>
            </a:r>
            <a:endParaRPr lang="zh-CN" altLang="zh-CN" sz="3600" dirty="0">
              <a:solidFill>
                <a:srgbClr val="FF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382711" y="4001698"/>
            <a:ext cx="11128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24</a:t>
            </a:r>
            <a:r>
              <a:rPr lang="zh-CN" altLang="en-US" sz="3600" dirty="0" smtClean="0">
                <a:solidFill>
                  <a:srgbClr val="FF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，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424165" y="3314447"/>
            <a:ext cx="11128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19</a:t>
            </a:r>
            <a:r>
              <a:rPr lang="zh-CN" altLang="en-US" sz="3600" dirty="0" smtClean="0">
                <a:solidFill>
                  <a:srgbClr val="FF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，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348314" y="3319873"/>
            <a:ext cx="11128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23</a:t>
            </a:r>
            <a:r>
              <a:rPr lang="zh-CN" altLang="en-US" sz="3600" dirty="0" smtClean="0">
                <a:solidFill>
                  <a:srgbClr val="FF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，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178502" y="4007280"/>
            <a:ext cx="11128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32</a:t>
            </a:r>
            <a:r>
              <a:rPr lang="zh-CN" altLang="en-US" sz="3600" dirty="0" smtClean="0">
                <a:solidFill>
                  <a:srgbClr val="FF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，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313435" y="3322503"/>
            <a:ext cx="6495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47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989870" y="4016019"/>
            <a:ext cx="11128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51</a:t>
            </a:r>
            <a:r>
              <a:rPr lang="zh-CN" altLang="en-US" sz="3600" dirty="0" smtClean="0">
                <a:solidFill>
                  <a:srgbClr val="FF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，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374390" y="4008704"/>
            <a:ext cx="10081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en-US" altLang="zh-CN" sz="3600" dirty="0" smtClean="0">
                <a:solidFill>
                  <a:srgbClr val="FF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92</a:t>
            </a:r>
            <a:endParaRPr lang="zh-CN" altLang="zh-CN" sz="3600" dirty="0">
              <a:solidFill>
                <a:srgbClr val="FF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848717" y="5294358"/>
            <a:ext cx="10081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en-US" altLang="zh-CN" sz="3600" dirty="0" smtClean="0">
                <a:solidFill>
                  <a:srgbClr val="FF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64</a:t>
            </a:r>
            <a:r>
              <a:rPr lang="zh-CN" altLang="en-US" sz="3600" dirty="0" smtClean="0">
                <a:solidFill>
                  <a:srgbClr val="FF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，</a:t>
            </a:r>
            <a:endParaRPr lang="zh-CN" altLang="zh-CN" sz="3600" dirty="0">
              <a:solidFill>
                <a:srgbClr val="FF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2480892" y="5294359"/>
            <a:ext cx="11128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24</a:t>
            </a:r>
            <a:r>
              <a:rPr lang="zh-CN" altLang="en-US" sz="3600" dirty="0" smtClean="0">
                <a:solidFill>
                  <a:srgbClr val="FF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，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2329095" y="4648028"/>
            <a:ext cx="11128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19</a:t>
            </a:r>
            <a:r>
              <a:rPr lang="zh-CN" altLang="en-US" sz="3600" dirty="0" smtClean="0">
                <a:solidFill>
                  <a:srgbClr val="FF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，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253244" y="4653454"/>
            <a:ext cx="11128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23</a:t>
            </a:r>
            <a:r>
              <a:rPr lang="zh-CN" altLang="en-US" sz="3600" dirty="0" smtClean="0">
                <a:solidFill>
                  <a:srgbClr val="FF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，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3276683" y="5299941"/>
            <a:ext cx="11128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32</a:t>
            </a:r>
            <a:r>
              <a:rPr lang="zh-CN" altLang="en-US" sz="3600" dirty="0" smtClean="0">
                <a:solidFill>
                  <a:srgbClr val="FF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，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4218365" y="4656084"/>
            <a:ext cx="8819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47,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4974011" y="4664980"/>
            <a:ext cx="6495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51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645811" y="5301365"/>
            <a:ext cx="10081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en-US" altLang="zh-CN" sz="3600" dirty="0" smtClean="0">
                <a:solidFill>
                  <a:srgbClr val="FF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92</a:t>
            </a:r>
            <a:endParaRPr lang="zh-CN" altLang="zh-CN" sz="3600" dirty="0">
              <a:solidFill>
                <a:srgbClr val="FF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4" name="Picture 34">
            <a:hlinkClick r:id="rId3" action="ppaction://hlinksldjump"/>
          </p:cNvPr>
          <p:cNvPicPr>
            <a:picLocks noChangeArrowheads="1"/>
          </p:cNvPicPr>
          <p:nvPr/>
        </p:nvPicPr>
        <p:blipFill>
          <a:blip r:embed="rId4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1202" y="5941930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" name="Text Box 18">
            <a:hlinkClick r:id="" action="ppaction://hlinkshowjump?jump=firstslide">
              <a:snd r:embed="rId5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410155" y="6300609"/>
            <a:ext cx="182614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 kern="1200">
                <a:solidFill>
                  <a:srgbClr val="CC0000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 kern="1200">
                <a:solidFill>
                  <a:srgbClr val="CC0000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 kern="1200">
                <a:solidFill>
                  <a:srgbClr val="CC0000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 kern="1200">
                <a:solidFill>
                  <a:srgbClr val="CC0000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 kern="1200">
                <a:solidFill>
                  <a:srgbClr val="CC0000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sz="2400" b="1" kern="1200">
                <a:solidFill>
                  <a:srgbClr val="CC0000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sz="2400" b="1" kern="1200">
                <a:solidFill>
                  <a:srgbClr val="CC0000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sz="2400" b="1" kern="1200">
                <a:solidFill>
                  <a:srgbClr val="CC0000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sz="2400" b="1" kern="1200">
                <a:solidFill>
                  <a:srgbClr val="CC0000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返回目录</a:t>
            </a:r>
            <a:endParaRPr lang="zh-CN" altLang="en-US" sz="3200" b="0" dirty="0">
              <a:solidFill>
                <a:schemeClr val="tx1">
                  <a:lumMod val="95000"/>
                  <a:lumOff val="5000"/>
                </a:schemeClr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0461039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roup 8"/>
          <p:cNvGrpSpPr>
            <a:grpSpLocks/>
          </p:cNvGrpSpPr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49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itchFamily="34" charset="0"/>
                  <a:ea typeface="黑体" pitchFamily="49" charset="-122"/>
                </a:rPr>
                <a:t>随 堂 练 习</a:t>
              </a:r>
              <a:endParaRPr lang="zh-CN" altLang="en-US" sz="3200" dirty="0">
                <a:latin typeface="Arial" pitchFamily="34" charset="0"/>
                <a:ea typeface="黑体" pitchFamily="49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179512" y="692696"/>
            <a:ext cx="43396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/>
              <a:t>教材第</a:t>
            </a:r>
            <a:r>
              <a:rPr lang="en-US" altLang="zh-CN" sz="2800" dirty="0"/>
              <a:t>16</a:t>
            </a:r>
            <a:r>
              <a:rPr lang="zh-CN" altLang="zh-CN" sz="2800" dirty="0"/>
              <a:t>页练习四第</a:t>
            </a:r>
            <a:r>
              <a:rPr lang="en-US" altLang="zh-CN" sz="2800" dirty="0" smtClean="0"/>
              <a:t>1</a:t>
            </a:r>
            <a:r>
              <a:rPr lang="zh-CN" altLang="zh-CN" sz="2800" dirty="0" smtClean="0"/>
              <a:t>题</a:t>
            </a:r>
            <a:r>
              <a:rPr lang="zh-CN" altLang="zh-CN" sz="2800" dirty="0"/>
              <a:t>。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-71561" y="1726650"/>
            <a:ext cx="53014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）所有的奇数都是质数。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-71561" y="2878778"/>
            <a:ext cx="53222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）所有的偶数都是合数。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-71561" y="4033808"/>
            <a:ext cx="845998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）在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…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中，除了质数以外都是合数。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-35445" y="5094407"/>
            <a:ext cx="53014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）两个质数的和是偶数。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71600" y="2311425"/>
            <a:ext cx="63594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latin typeface="华文楷体" pitchFamily="2" charset="-122"/>
                <a:ea typeface="华文楷体" pitchFamily="2" charset="-122"/>
              </a:rPr>
              <a:t>不正确。如</a:t>
            </a:r>
            <a:r>
              <a:rPr lang="en-US" altLang="zh-CN" sz="3200" dirty="0">
                <a:latin typeface="华文楷体" pitchFamily="2" charset="-122"/>
                <a:ea typeface="华文楷体" pitchFamily="2" charset="-122"/>
              </a:rPr>
              <a:t>9</a:t>
            </a:r>
            <a:r>
              <a:rPr lang="zh-CN" altLang="zh-CN" sz="3200" dirty="0">
                <a:latin typeface="华文楷体" pitchFamily="2" charset="-122"/>
                <a:ea typeface="华文楷体" pitchFamily="2" charset="-122"/>
              </a:rPr>
              <a:t>是奇数</a:t>
            </a:r>
            <a:r>
              <a:rPr lang="en-US" altLang="zh-CN" sz="3200" dirty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>
                <a:latin typeface="华文楷体" pitchFamily="2" charset="-122"/>
                <a:ea typeface="华文楷体" pitchFamily="2" charset="-122"/>
              </a:rPr>
              <a:t>但不是质数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。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71600" y="3463553"/>
            <a:ext cx="62664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latin typeface="华文楷体" pitchFamily="2" charset="-122"/>
                <a:ea typeface="华文楷体" pitchFamily="2" charset="-122"/>
              </a:rPr>
              <a:t>不正确。如</a:t>
            </a:r>
            <a:r>
              <a:rPr lang="en-US" altLang="zh-CN" sz="3200" dirty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zh-CN" sz="3200" dirty="0">
                <a:latin typeface="华文楷体" pitchFamily="2" charset="-122"/>
                <a:ea typeface="华文楷体" pitchFamily="2" charset="-122"/>
              </a:rPr>
              <a:t>是偶数</a:t>
            </a:r>
            <a:r>
              <a:rPr lang="en-US" altLang="zh-CN" sz="3200" dirty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>
                <a:latin typeface="华文楷体" pitchFamily="2" charset="-122"/>
                <a:ea typeface="华文楷体" pitchFamily="2" charset="-122"/>
              </a:rPr>
              <a:t>但不是合数。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90699" y="4572417"/>
            <a:ext cx="647838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>
                <a:latin typeface="华文楷体" pitchFamily="2" charset="-122"/>
                <a:ea typeface="华文楷体" pitchFamily="2" charset="-122"/>
              </a:rPr>
              <a:t>不正确。</a:t>
            </a:r>
            <a:r>
              <a:rPr lang="en-US" altLang="zh-CN" sz="3200" dirty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zh-CN" sz="3200" dirty="0">
                <a:latin typeface="华文楷体" pitchFamily="2" charset="-122"/>
                <a:ea typeface="华文楷体" pitchFamily="2" charset="-122"/>
              </a:rPr>
              <a:t>既不是质数也不是合数。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93447" y="5616670"/>
            <a:ext cx="82809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>
                <a:latin typeface="华文楷体" pitchFamily="2" charset="-122"/>
                <a:ea typeface="华文楷体" pitchFamily="2" charset="-122"/>
              </a:rPr>
              <a:t>不正确。</a:t>
            </a:r>
            <a:r>
              <a:rPr lang="en-US" altLang="zh-CN" sz="3200" dirty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zh-CN" sz="3200" dirty="0">
                <a:latin typeface="华文楷体" pitchFamily="2" charset="-122"/>
                <a:ea typeface="华文楷体" pitchFamily="2" charset="-122"/>
              </a:rPr>
              <a:t>是质数</a:t>
            </a:r>
            <a:r>
              <a:rPr lang="en-US" altLang="zh-CN" sz="3200" dirty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>
                <a:latin typeface="华文楷体" pitchFamily="2" charset="-122"/>
                <a:ea typeface="华文楷体" pitchFamily="2" charset="-122"/>
              </a:rPr>
              <a:t>它与其他质数的和都是奇数。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1924" y="1189966"/>
            <a:ext cx="74430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1.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下面的说法正确吗？说一说你的理由。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09617044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4">
            <a:hlinkClick r:id="rId3" action="ppaction://hlinksldjump"/>
          </p:cNvPr>
          <p:cNvPicPr>
            <a:picLocks noChangeArrowheads="1"/>
          </p:cNvPicPr>
          <p:nvPr/>
        </p:nvPicPr>
        <p:blipFill>
          <a:blip r:embed="rId4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598" y="5949280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Text Box 18">
            <a:hlinkClick r:id="" action="ppaction://hlinkshowjump?jump=firstslide">
              <a:snd r:embed="rId5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6155551" y="6307959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55056" y="519063"/>
            <a:ext cx="43396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/>
              <a:t>教材第</a:t>
            </a:r>
            <a:r>
              <a:rPr lang="en-US" altLang="zh-CN" sz="2800" dirty="0"/>
              <a:t>16</a:t>
            </a:r>
            <a:r>
              <a:rPr lang="zh-CN" altLang="zh-CN" sz="2800" dirty="0"/>
              <a:t>页练习四</a:t>
            </a:r>
            <a:r>
              <a:rPr lang="zh-CN" altLang="zh-CN" sz="2800" dirty="0" smtClean="0"/>
              <a:t>第</a:t>
            </a:r>
            <a:r>
              <a:rPr lang="en-US" altLang="zh-CN" sz="2800" dirty="0" smtClean="0"/>
              <a:t>2</a:t>
            </a:r>
            <a:r>
              <a:rPr lang="zh-CN" altLang="zh-CN" sz="2800" dirty="0"/>
              <a:t>题。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96770" y="1370385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27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07491" y="1374915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37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996970" y="1374915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41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890433" y="1379445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58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725162" y="1374915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61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635883" y="1379445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73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525362" y="1379445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83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418825" y="1383975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95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96770" y="1802433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11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107491" y="1806963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14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996970" y="1806963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33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890433" y="1811493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47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725162" y="1806963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57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635883" y="1811493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62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525362" y="1811493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87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418825" y="1816023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99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611560" y="2754946"/>
            <a:ext cx="3312368" cy="1273345"/>
          </a:xfrm>
          <a:prstGeom prst="round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27" name="圆角矩形 26"/>
          <p:cNvSpPr/>
          <p:nvPr/>
        </p:nvSpPr>
        <p:spPr>
          <a:xfrm>
            <a:off x="4788024" y="2754946"/>
            <a:ext cx="3312368" cy="1273345"/>
          </a:xfrm>
          <a:prstGeom prst="round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28" name="圆角矩形 27"/>
          <p:cNvSpPr/>
          <p:nvPr/>
        </p:nvSpPr>
        <p:spPr>
          <a:xfrm>
            <a:off x="611560" y="4555146"/>
            <a:ext cx="3312368" cy="1273345"/>
          </a:xfrm>
          <a:prstGeom prst="round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29" name="圆角矩形 28"/>
          <p:cNvSpPr/>
          <p:nvPr/>
        </p:nvSpPr>
        <p:spPr>
          <a:xfrm>
            <a:off x="4788024" y="4555146"/>
            <a:ext cx="3312368" cy="1273345"/>
          </a:xfrm>
          <a:prstGeom prst="round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4" name="TextBox 3"/>
          <p:cNvSpPr txBox="1"/>
          <p:nvPr/>
        </p:nvSpPr>
        <p:spPr>
          <a:xfrm>
            <a:off x="1534650" y="2185700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质数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829429" y="2185700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合数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699378" y="3985900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奇</a:t>
            </a:r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数</a:t>
            </a:r>
            <a:endParaRPr lang="zh-CN" altLang="en-US" sz="3600" dirty="0">
              <a:solidFill>
                <a:schemeClr val="tx1">
                  <a:lumMod val="95000"/>
                  <a:lumOff val="5000"/>
                </a:schemeClr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829429" y="3985900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偶数</a:t>
            </a:r>
            <a:endParaRPr lang="zh-CN" altLang="en-US" sz="3600" dirty="0">
              <a:solidFill>
                <a:schemeClr val="tx1">
                  <a:lumMod val="95000"/>
                  <a:lumOff val="5000"/>
                </a:schemeClr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047645" y="2761764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37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678989" y="2761764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41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272045" y="2761764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61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890433" y="2761764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73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382566" y="3409836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83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954064" y="3409836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11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589180" y="3409836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47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139409" y="2761764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27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654998" y="2761764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58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162056" y="2761764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95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6666112" y="2761764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14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7138905" y="2761764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33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5312792" y="3409836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57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5846215" y="3386142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62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6422279" y="3386142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87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896968" y="3390672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99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467795" y="4437112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37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1993735" y="4437112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41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2530393" y="4437112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61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3034449" y="4437112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73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920304" y="4905414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83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2000424" y="4905414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11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3008536" y="4922004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47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920304" y="4437112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27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1467795" y="4922004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95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2505010" y="4905414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33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1452693" y="5354052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57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2000424" y="5354052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87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2530393" y="5354052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99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5360468" y="4895582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58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6007282" y="4883373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14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6686145" y="4869160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62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31923" y="931844"/>
            <a:ext cx="66223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将下面各数分别填入指定的圈里。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51831054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  <p:bldP spid="37" grpId="0"/>
      <p:bldP spid="38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107714" y="849046"/>
            <a:ext cx="8891824" cy="15718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1.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判断一个数是质数还是合数的关键是看这个数的因数的个数。</a:t>
            </a:r>
            <a:endParaRPr lang="zh-CN" altLang="zh-CN" sz="32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10" name="Group 8"/>
          <p:cNvGrpSpPr>
            <a:grpSpLocks/>
          </p:cNvGrpSpPr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1" name="Picture 9" descr="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itchFamily="34" charset="0"/>
                  <a:ea typeface="黑体" pitchFamily="49" charset="-122"/>
                </a:rPr>
                <a:t>课 堂 小 结</a:t>
              </a:r>
              <a:endParaRPr lang="zh-CN" altLang="en-US" sz="3200" dirty="0">
                <a:latin typeface="Arial" pitchFamily="34" charset="0"/>
                <a:ea typeface="黑体" pitchFamily="49" charset="-122"/>
              </a:endParaRPr>
            </a:p>
          </p:txBody>
        </p:sp>
      </p:grpSp>
      <p:grpSp>
        <p:nvGrpSpPr>
          <p:cNvPr id="14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5" name="Picture 34">
              <a:hlinkClick r:id="rId4" action="ppaction://hlinksldjump"/>
            </p:cNvPr>
            <p:cNvPicPr>
              <a:picLocks noChangeArrowheads="1"/>
            </p:cNvPicPr>
            <p:nvPr/>
          </p:nvPicPr>
          <p:blipFill>
            <a:blip r:embed="rId5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 Box 18">
              <a:hlinkClick r:id="" action="ppaction://hlinkshowjump?jump=firstslide">
                <a:snd r:embed="rId6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176967" y="5373216"/>
            <a:ext cx="8139449" cy="762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4.</a:t>
            </a:r>
            <a:r>
              <a:rPr lang="zh-CN" altLang="en-US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既不是质数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也不是合数。</a:t>
            </a:r>
            <a:endParaRPr lang="zh-CN" altLang="zh-CN" sz="32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3" name="Text Box 56"/>
          <p:cNvSpPr txBox="1">
            <a:spLocks noChangeArrowheads="1"/>
          </p:cNvSpPr>
          <p:nvPr/>
        </p:nvSpPr>
        <p:spPr bwMode="auto">
          <a:xfrm>
            <a:off x="143019" y="2289719"/>
            <a:ext cx="8893477" cy="1499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2.</a:t>
            </a:r>
            <a:r>
              <a:rPr lang="zh-CN" altLang="en-US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一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个数，如果只有1和它本身两个因数，这样的数叫做</a:t>
            </a:r>
            <a:r>
              <a:rPr lang="zh-CN" altLang="en-US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质数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（或</a:t>
            </a:r>
            <a:r>
              <a:rPr lang="zh-CN" altLang="en-US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素数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）。</a:t>
            </a:r>
          </a:p>
        </p:txBody>
      </p:sp>
      <p:sp>
        <p:nvSpPr>
          <p:cNvPr id="17" name="Text Box 57"/>
          <p:cNvSpPr txBox="1">
            <a:spLocks noChangeArrowheads="1"/>
          </p:cNvSpPr>
          <p:nvPr/>
        </p:nvSpPr>
        <p:spPr bwMode="auto">
          <a:xfrm>
            <a:off x="106059" y="3873895"/>
            <a:ext cx="8893478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.</a:t>
            </a:r>
            <a:r>
              <a:rPr lang="zh-CN" altLang="en-US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一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个数，如果除了1和它本身还有别的因数，这样的数叫做</a:t>
            </a:r>
            <a:r>
              <a:rPr lang="zh-CN" altLang="en-US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合数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</a:p>
        </p:txBody>
      </p:sp>
    </p:spTree>
    <p:extLst>
      <p:ext uri="{BB962C8B-B14F-4D97-AF65-F5344CB8AC3E}">
        <p14:creationId xmlns="" xmlns:p14="http://schemas.microsoft.com/office/powerpoint/2010/main" val="2635679435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3" grpId="0" autoUpdateAnimBg="0"/>
      <p:bldP spid="17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7"/>
          <p:cNvGrpSpPr>
            <a:grpSpLocks/>
          </p:cNvGrpSpPr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22533" name="AutoShape 1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4" name="Text Box 14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4" name="Group 18"/>
          <p:cNvGrpSpPr>
            <a:grpSpLocks/>
          </p:cNvGrpSpPr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22536" name="AutoShape 15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7" name="Text Box 16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1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8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 Box 18">
              <a:hlinkClick r:id="" action="ppaction://hlinkshowjump?jump=firstslide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21" name="云形标注 20"/>
          <p:cNvSpPr/>
          <p:nvPr/>
        </p:nvSpPr>
        <p:spPr>
          <a:xfrm>
            <a:off x="1285852" y="2928934"/>
            <a:ext cx="4714908" cy="1428760"/>
          </a:xfrm>
          <a:prstGeom prst="cloudCallout">
            <a:avLst>
              <a:gd name="adj1" fmla="val 63728"/>
              <a:gd name="adj2" fmla="val -1806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让我仔细想一想！</a:t>
            </a:r>
            <a:endParaRPr lang="zh-CN" altLang="en-US" sz="3200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22" name="Group 8"/>
          <p:cNvGrpSpPr>
            <a:grpSpLocks/>
          </p:cNvGrpSpPr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itchFamily="34" charset="0"/>
                  <a:ea typeface="黑体" pitchFamily="49" charset="-122"/>
                </a:rPr>
                <a:t>作 业 设 计</a:t>
              </a:r>
              <a:endParaRPr lang="zh-CN" altLang="en-US" sz="3200" dirty="0">
                <a:latin typeface="Arial" pitchFamily="34" charset="0"/>
                <a:ea typeface="黑体" pitchFamily="49" charset="-122"/>
              </a:endParaRPr>
            </a:p>
          </p:txBody>
        </p:sp>
      </p:grp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00"/>
              </a:clrFrom>
              <a:clrTo>
                <a:srgbClr val="FFFF00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6768455" y="2551790"/>
            <a:ext cx="1358040" cy="249368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56517602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 descr="C:\Users\mengxun\AppData\Roaming\Tencent\Users\704695030\QQ\WinTemp\RichOle\RT_0{E7{XB(A$OREVPB_%QH.pn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765" y="2547846"/>
            <a:ext cx="2760139" cy="160123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4" name="组合 3"/>
          <p:cNvGrpSpPr/>
          <p:nvPr/>
        </p:nvGrpSpPr>
        <p:grpSpPr>
          <a:xfrm>
            <a:off x="5291857" y="6290156"/>
            <a:ext cx="2376487" cy="523220"/>
            <a:chOff x="5220072" y="5877272"/>
            <a:chExt cx="2376487" cy="877496"/>
          </a:xfrm>
        </p:grpSpPr>
        <p:sp>
          <p:nvSpPr>
            <p:cNvPr id="25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itchFamily="34" charset="0"/>
              </a:endParaRPr>
            </a:p>
          </p:txBody>
        </p:sp>
        <p:sp>
          <p:nvSpPr>
            <p:cNvPr id="26" name="Text Box 14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  <p:grpSp>
        <p:nvGrpSpPr>
          <p:cNvPr id="28" name="Group 38"/>
          <p:cNvGrpSpPr>
            <a:grpSpLocks/>
          </p:cNvGrpSpPr>
          <p:nvPr/>
        </p:nvGrpSpPr>
        <p:grpSpPr bwMode="auto">
          <a:xfrm>
            <a:off x="3347864" y="188640"/>
            <a:ext cx="1800225" cy="792162"/>
            <a:chOff x="1066" y="2795"/>
            <a:chExt cx="1134" cy="499"/>
          </a:xfrm>
        </p:grpSpPr>
        <p:sp>
          <p:nvSpPr>
            <p:cNvPr id="29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0" name="Text Box 40"/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sp>
        <p:nvSpPr>
          <p:cNvPr id="18" name="标题 1"/>
          <p:cNvSpPr txBox="1">
            <a:spLocks noChangeArrowheads="1"/>
          </p:cNvSpPr>
          <p:nvPr/>
        </p:nvSpPr>
        <p:spPr bwMode="auto">
          <a:xfrm>
            <a:off x="-138703" y="476597"/>
            <a:ext cx="7776219" cy="7921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zh-CN" altLang="en-US" sz="24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教材第</a:t>
            </a:r>
            <a:r>
              <a:rPr lang="en-US" altLang="zh-CN" sz="24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16</a:t>
            </a:r>
            <a:r>
              <a:rPr lang="zh-CN" altLang="en-US" sz="24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页练习四第</a:t>
            </a:r>
            <a:r>
              <a:rPr lang="en-US" altLang="zh-CN" sz="24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3</a:t>
            </a:r>
            <a:r>
              <a:rPr lang="zh-CN" altLang="en-US" sz="24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题。</a:t>
            </a:r>
            <a:endParaRPr lang="zh-CN" altLang="en-US" sz="24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2781" y="1484784"/>
            <a:ext cx="198496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我们</a:t>
            </a:r>
            <a:r>
              <a:rPr lang="zh-CN" altLang="en-US" sz="28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两</a:t>
            </a:r>
            <a:r>
              <a:rPr lang="zh-CN" altLang="en-US" sz="28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个的和是</a:t>
            </a:r>
            <a:r>
              <a:rPr lang="en-US" altLang="zh-CN" sz="28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10</a:t>
            </a:r>
            <a:endParaRPr lang="zh-CN" altLang="en-US" sz="2800" dirty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圆角矩形标注 3"/>
          <p:cNvSpPr/>
          <p:nvPr/>
        </p:nvSpPr>
        <p:spPr>
          <a:xfrm flipH="1">
            <a:off x="272284" y="1484784"/>
            <a:ext cx="2016224" cy="954107"/>
          </a:xfrm>
          <a:prstGeom prst="wedgeRoundRectCallou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标注 11"/>
          <p:cNvSpPr/>
          <p:nvPr/>
        </p:nvSpPr>
        <p:spPr>
          <a:xfrm>
            <a:off x="2411760" y="1484784"/>
            <a:ext cx="2016224" cy="954107"/>
          </a:xfrm>
          <a:prstGeom prst="wedgeRoundRectCallou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2443021" y="1484784"/>
            <a:ext cx="198496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我们</a:t>
            </a:r>
            <a:r>
              <a:rPr lang="zh-CN" altLang="en-US" sz="28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两</a:t>
            </a:r>
            <a:r>
              <a:rPr lang="zh-CN" altLang="en-US" sz="28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个的积是</a:t>
            </a:r>
            <a:r>
              <a:rPr lang="en-US" altLang="zh-CN" sz="28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21</a:t>
            </a:r>
            <a:endParaRPr lang="zh-CN" altLang="en-US" sz="2800" dirty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891293" y="1484784"/>
            <a:ext cx="198496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我们</a:t>
            </a:r>
            <a:r>
              <a:rPr lang="zh-CN" altLang="en-US" sz="28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两</a:t>
            </a:r>
            <a:r>
              <a:rPr lang="zh-CN" altLang="en-US" sz="28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个的和是</a:t>
            </a:r>
            <a:r>
              <a:rPr lang="en-US" altLang="zh-CN" sz="28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20</a:t>
            </a:r>
            <a:endParaRPr lang="zh-CN" altLang="en-US" sz="2800" dirty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" name="圆角矩形标注 14"/>
          <p:cNvSpPr/>
          <p:nvPr/>
        </p:nvSpPr>
        <p:spPr>
          <a:xfrm flipH="1">
            <a:off x="4880796" y="1484784"/>
            <a:ext cx="2016224" cy="954107"/>
          </a:xfrm>
          <a:prstGeom prst="wedgeRoundRectCallou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圆角矩形标注 15"/>
          <p:cNvSpPr/>
          <p:nvPr/>
        </p:nvSpPr>
        <p:spPr>
          <a:xfrm>
            <a:off x="7020272" y="1484784"/>
            <a:ext cx="2016224" cy="954107"/>
          </a:xfrm>
          <a:prstGeom prst="wedgeRoundRectCallou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7051533" y="1484784"/>
            <a:ext cx="198496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我们</a:t>
            </a:r>
            <a:r>
              <a:rPr lang="zh-CN" altLang="en-US" sz="28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两</a:t>
            </a:r>
            <a:r>
              <a:rPr lang="zh-CN" altLang="en-US" sz="28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个的积是</a:t>
            </a:r>
            <a:r>
              <a:rPr lang="en-US" altLang="zh-CN" sz="28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91</a:t>
            </a:r>
            <a:endParaRPr lang="zh-CN" altLang="en-US" sz="2800" dirty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71600" y="4635133"/>
            <a:ext cx="198496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我是最小的质数。</a:t>
            </a:r>
            <a:endParaRPr lang="zh-CN" altLang="en-US" sz="2800" dirty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" name="圆角矩形标注 19"/>
          <p:cNvSpPr/>
          <p:nvPr/>
        </p:nvSpPr>
        <p:spPr>
          <a:xfrm rot="16200000" flipH="1">
            <a:off x="1528803" y="4112219"/>
            <a:ext cx="857467" cy="2060573"/>
          </a:xfrm>
          <a:prstGeom prst="wedgeRoundRectCallou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TextBox 21"/>
          <p:cNvSpPr txBox="1"/>
          <p:nvPr/>
        </p:nvSpPr>
        <p:spPr>
          <a:xfrm>
            <a:off x="6187437" y="4635133"/>
            <a:ext cx="198496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我是最小的合数</a:t>
            </a:r>
            <a:endParaRPr lang="zh-CN" altLang="en-US" sz="2800" dirty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3" name="圆角矩形标注 22"/>
          <p:cNvSpPr/>
          <p:nvPr/>
        </p:nvSpPr>
        <p:spPr>
          <a:xfrm rot="16200000" flipH="1" flipV="1">
            <a:off x="6749178" y="4120769"/>
            <a:ext cx="857467" cy="2043470"/>
          </a:xfrm>
          <a:prstGeom prst="wedgeRoundRectCallou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65229" y="4059069"/>
            <a:ext cx="10134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3</a:t>
            </a:r>
            <a:r>
              <a:rPr lang="zh-CN" altLang="zh-CN" sz="3200" dirty="0"/>
              <a:t>和</a:t>
            </a:r>
            <a:r>
              <a:rPr lang="en-US" altLang="zh-CN" sz="3200" dirty="0"/>
              <a:t>7</a:t>
            </a:r>
            <a:endParaRPr lang="zh-CN" altLang="en-US" sz="3200" dirty="0"/>
          </a:p>
        </p:txBody>
      </p:sp>
      <p:sp>
        <p:nvSpPr>
          <p:cNvPr id="6" name="矩形 5"/>
          <p:cNvSpPr/>
          <p:nvPr/>
        </p:nvSpPr>
        <p:spPr>
          <a:xfrm>
            <a:off x="6480323" y="4104604"/>
            <a:ext cx="12218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7</a:t>
            </a:r>
            <a:r>
              <a:rPr lang="zh-CN" altLang="zh-CN" sz="3200" dirty="0"/>
              <a:t>和</a:t>
            </a:r>
            <a:r>
              <a:rPr lang="en-US" altLang="zh-CN" sz="3200" dirty="0"/>
              <a:t>13</a:t>
            </a:r>
            <a:endParaRPr lang="zh-CN" altLang="en-US" sz="3200" dirty="0"/>
          </a:p>
        </p:txBody>
      </p:sp>
      <p:sp>
        <p:nvSpPr>
          <p:cNvPr id="7" name="矩形 6"/>
          <p:cNvSpPr/>
          <p:nvPr/>
        </p:nvSpPr>
        <p:spPr>
          <a:xfrm>
            <a:off x="4067944" y="5868561"/>
            <a:ext cx="10134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2</a:t>
            </a:r>
            <a:r>
              <a:rPr lang="zh-CN" altLang="zh-CN" sz="3200" dirty="0"/>
              <a:t>和</a:t>
            </a:r>
            <a:r>
              <a:rPr lang="en-US" altLang="zh-CN" sz="3200" dirty="0"/>
              <a:t>4</a:t>
            </a:r>
            <a:endParaRPr lang="zh-CN" altLang="en-US" sz="3200" dirty="0"/>
          </a:p>
        </p:txBody>
      </p:sp>
      <p:sp>
        <p:nvSpPr>
          <p:cNvPr id="27" name="TextBox 26"/>
          <p:cNvSpPr txBox="1"/>
          <p:nvPr/>
        </p:nvSpPr>
        <p:spPr>
          <a:xfrm>
            <a:off x="22776" y="996404"/>
            <a:ext cx="49808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3.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你知道它们各是多少吗？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026" name="Picture 2" descr="C:\Users\mengxun\AppData\Roaming\Tencent\Users\704695030\QQ\WinTemp\RichOle\M[(@O4Z)`{L@_LT4R9P(J%O.pn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2842" y="2564904"/>
            <a:ext cx="2907590" cy="155301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mengxun\AppData\Roaming\Tencent\Users\704695030\QQ\WinTemp\RichOle\D3IEFS[SJVP69}J%2$A~CC0.pn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2011" y="4283511"/>
            <a:ext cx="2524125" cy="1657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730474771"/>
      </p:ext>
    </p:extLst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3" name="Group 2"/>
            <p:cNvGrpSpPr>
              <a:grpSpLocks/>
            </p:cNvGrpSpPr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5603" name="未知"/>
              <p:cNvSpPr>
                <a:spLocks noChangeArrowheads="1"/>
              </p:cNvSpPr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4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5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6" name="未知"/>
              <p:cNvSpPr>
                <a:spLocks noChangeArrowheads="1"/>
              </p:cNvSpPr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7" name="未知"/>
              <p:cNvSpPr>
                <a:spLocks noChangeArrowheads="1"/>
              </p:cNvSpPr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8" name="未知"/>
              <p:cNvSpPr>
                <a:spLocks noChangeArrowheads="1"/>
              </p:cNvSpPr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9" name="未知"/>
              <p:cNvSpPr>
                <a:spLocks noChangeArrowheads="1"/>
              </p:cNvSpPr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0" name="未知"/>
              <p:cNvSpPr>
                <a:spLocks noChangeArrowheads="1"/>
              </p:cNvSpPr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" name="Group 11"/>
            <p:cNvGrpSpPr>
              <a:grpSpLocks/>
            </p:cNvGrpSpPr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5612" name="AutoShape 12">
                <a:hlinkClick r:id="" action="ppaction://hlinkshowjump?jump=nextslide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="" xmlns:a14="http://schemas.microsoft.com/office/drawing/2010/main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itchFamily="34" charset="0"/>
                </a:endParaRPr>
              </a:p>
            </p:txBody>
          </p:sp>
          <p:sp>
            <p:nvSpPr>
              <p:cNvPr id="25613" name="Text Box 13">
                <a:hlinkClick r:id="" action="ppaction://hlinkshowjump?jump=nextslide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基础巩固</a:t>
                </a:r>
              </a:p>
            </p:txBody>
          </p:sp>
        </p:grpSp>
        <p:grpSp>
          <p:nvGrpSpPr>
            <p:cNvPr id="5" name="Group 14"/>
            <p:cNvGrpSpPr>
              <a:grpSpLocks/>
            </p:cNvGrpSpPr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5615" name="AutoShape 15">
                <a:hlinkClick r:id="" action="ppaction://noaction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="" xmlns:a14="http://schemas.microsoft.com/office/drawing/2010/main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itchFamily="34" charset="0"/>
                </a:endParaRPr>
              </a:p>
            </p:txBody>
          </p:sp>
          <p:sp>
            <p:nvSpPr>
              <p:cNvPr id="25616" name="Text Box 16">
                <a:hlinkClick r:id="rId4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提升培优</a:t>
                </a:r>
              </a:p>
            </p:txBody>
          </p:sp>
        </p:grpSp>
        <p:grpSp>
          <p:nvGrpSpPr>
            <p:cNvPr id="6" name="Group 17"/>
            <p:cNvGrpSpPr>
              <a:grpSpLocks/>
            </p:cNvGrpSpPr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5618" name="AutoShape 18">
                <a:hlinkClick r:id="" action="ppaction://noaction">
                  <a:snd r:embed="rId3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="" xmlns:a14="http://schemas.microsoft.com/office/drawing/2010/main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itchFamily="34" charset="0"/>
                </a:endParaRPr>
              </a:p>
            </p:txBody>
          </p:sp>
          <p:sp>
            <p:nvSpPr>
              <p:cNvPr id="25619" name="Text Box 19">
                <a:hlinkClick r:id="rId5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思维创新</a:t>
                </a:r>
              </a:p>
            </p:txBody>
          </p:sp>
        </p:grpSp>
      </p:grpSp>
      <p:sp>
        <p:nvSpPr>
          <p:cNvPr id="28" name="圆角矩形 27"/>
          <p:cNvSpPr/>
          <p:nvPr/>
        </p:nvSpPr>
        <p:spPr>
          <a:xfrm>
            <a:off x="611188" y="4005263"/>
            <a:ext cx="2016125" cy="503237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800" b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7" name="Group 23"/>
          <p:cNvGrpSpPr>
            <a:grpSpLocks/>
          </p:cNvGrpSpPr>
          <p:nvPr/>
        </p:nvGrpSpPr>
        <p:grpSpPr bwMode="auto">
          <a:xfrm>
            <a:off x="3708400" y="404813"/>
            <a:ext cx="1800225" cy="792162"/>
            <a:chOff x="3016" y="2750"/>
            <a:chExt cx="1134" cy="499"/>
          </a:xfrm>
        </p:grpSpPr>
        <p:sp>
          <p:nvSpPr>
            <p:cNvPr id="25622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5623" name="Text Box 25"/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华文楷体" pitchFamily="2" charset="-122"/>
                  <a:ea typeface="华文楷体" pitchFamily="2" charset="-122"/>
                </a:rPr>
                <a:t>作业</a:t>
              </a:r>
              <a:r>
                <a:rPr lang="en-US" altLang="zh-CN" sz="3200" dirty="0"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32" name="组合 3"/>
          <p:cNvGrpSpPr/>
          <p:nvPr/>
        </p:nvGrpSpPr>
        <p:grpSpPr>
          <a:xfrm>
            <a:off x="1428728" y="5929330"/>
            <a:ext cx="2376487" cy="523220"/>
            <a:chOff x="5220072" y="5877272"/>
            <a:chExt cx="2376487" cy="877496"/>
          </a:xfrm>
        </p:grpSpPr>
        <p:sp>
          <p:nvSpPr>
            <p:cNvPr id="33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4" name="Text Box 14">
              <a:hlinkClick r:id="rId6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</p:spTree>
    <p:extLst>
      <p:ext uri="{BB962C8B-B14F-4D97-AF65-F5344CB8AC3E}">
        <p14:creationId xmlns="" xmlns:p14="http://schemas.microsoft.com/office/powerpoint/2010/main" val="2089648918"/>
      </p:ext>
    </p:extLst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>
            <a:grpSpLocks/>
          </p:cNvGrpSpPr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itchFamily="34" charset="0"/>
              </a:endParaRPr>
            </a:p>
          </p:txBody>
        </p:sp>
        <p:sp>
          <p:nvSpPr>
            <p:cNvPr id="11" name="Text Box 10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16" name="Group 42"/>
          <p:cNvGrpSpPr>
            <a:grpSpLocks/>
          </p:cNvGrpSpPr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宋体"/>
                  <a:ea typeface="宋体"/>
                </a:rPr>
                <a:t>基础巩固</a:t>
              </a:r>
            </a:p>
          </p:txBody>
        </p:sp>
      </p:grp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775493" y="1052736"/>
            <a:ext cx="8243888" cy="1631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 dirty="0" smtClean="0">
                <a:solidFill>
                  <a:schemeClr val="accent6">
                    <a:lumMod val="50000"/>
                  </a:schemeClr>
                </a:solidFill>
                <a:ea typeface="宋体" pitchFamily="2" charset="-122"/>
              </a:rPr>
              <a:t>24    </a:t>
            </a:r>
            <a:r>
              <a:rPr lang="en-US" sz="4000" dirty="0">
                <a:solidFill>
                  <a:schemeClr val="accent6">
                    <a:lumMod val="50000"/>
                  </a:schemeClr>
                </a:solidFill>
                <a:ea typeface="宋体" pitchFamily="2" charset="-122"/>
              </a:rPr>
              <a:t>37     51     47      1      83    95         </a:t>
            </a:r>
          </a:p>
          <a:p>
            <a:pPr>
              <a:spcBef>
                <a:spcPct val="50000"/>
              </a:spcBef>
            </a:pPr>
            <a:r>
              <a:rPr lang="en-US" sz="4000" dirty="0" smtClean="0">
                <a:solidFill>
                  <a:schemeClr val="accent6">
                    <a:lumMod val="50000"/>
                  </a:schemeClr>
                </a:solidFill>
                <a:ea typeface="宋体" pitchFamily="2" charset="-122"/>
              </a:rPr>
              <a:t>11     </a:t>
            </a:r>
            <a:r>
              <a:rPr lang="en-US" sz="4000" dirty="0">
                <a:solidFill>
                  <a:schemeClr val="accent6">
                    <a:lumMod val="50000"/>
                  </a:schemeClr>
                </a:solidFill>
                <a:ea typeface="宋体" pitchFamily="2" charset="-122"/>
              </a:rPr>
              <a:t>4      82     61     17     22    19</a:t>
            </a:r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684213" y="2790458"/>
            <a:ext cx="878363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质数：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sym typeface="Wingdings" pitchFamily="2" charset="2"/>
              </a:rPr>
              <a:t>（                                                               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sym typeface="Wingdings" pitchFamily="2" charset="2"/>
              </a:rPr>
              <a:t>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684213" y="3661995"/>
            <a:ext cx="788511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合数：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sym typeface="Wingdings" pitchFamily="2" charset="2"/>
              </a:rPr>
              <a:t>（ 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sym typeface="Wingdings" pitchFamily="2" charset="2"/>
              </a:rPr>
              <a:t>                                                     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sym typeface="Wingdings" pitchFamily="2" charset="2"/>
              </a:rPr>
              <a:t>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682650" y="4301807"/>
            <a:ext cx="6697662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奇数：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sym typeface="Wingdings" pitchFamily="2" charset="2"/>
              </a:rPr>
              <a:t>（</a:t>
            </a:r>
            <a:endParaRPr lang="en-US" altLang="zh-CN" sz="3200" dirty="0" smtClean="0">
              <a:solidFill>
                <a:schemeClr val="tx1">
                  <a:lumMod val="95000"/>
                  <a:lumOff val="5000"/>
                </a:schemeClr>
              </a:solidFill>
              <a:sym typeface="Wingdings" pitchFamily="2" charset="2"/>
            </a:endParaRPr>
          </a:p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sym typeface="Wingdings" pitchFamily="2" charset="2"/>
              </a:rPr>
              <a:t>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sym typeface="Wingdings" pitchFamily="2" charset="2"/>
              </a:rPr>
              <a:t>                             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sym typeface="Wingdings" pitchFamily="2" charset="2"/>
              </a:rPr>
              <a:t>                                       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sym typeface="Wingdings" pitchFamily="2" charset="2"/>
              </a:rPr>
              <a:t>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9" name="Text Box 7"/>
          <p:cNvSpPr txBox="1">
            <a:spLocks noChangeArrowheads="1"/>
          </p:cNvSpPr>
          <p:nvPr/>
        </p:nvSpPr>
        <p:spPr bwMode="auto">
          <a:xfrm>
            <a:off x="684213" y="5600333"/>
            <a:ext cx="756126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偶数：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（                                                   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）</a:t>
            </a:r>
          </a:p>
        </p:txBody>
      </p:sp>
      <p:sp>
        <p:nvSpPr>
          <p:cNvPr id="21" name="Text Box 8"/>
          <p:cNvSpPr txBox="1">
            <a:spLocks noChangeArrowheads="1"/>
          </p:cNvSpPr>
          <p:nvPr/>
        </p:nvSpPr>
        <p:spPr bwMode="auto">
          <a:xfrm>
            <a:off x="2411288" y="2780928"/>
            <a:ext cx="65532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37</a:t>
            </a:r>
            <a:r>
              <a:rPr lang="zh-CN" altLang="en-US" sz="3200" dirty="0">
                <a:solidFill>
                  <a:srgbClr val="FF0000"/>
                </a:solidFill>
              </a:rPr>
              <a:t>，</a:t>
            </a:r>
            <a:r>
              <a:rPr lang="en-US" sz="3200" dirty="0">
                <a:solidFill>
                  <a:srgbClr val="FF0000"/>
                </a:solidFill>
              </a:rPr>
              <a:t>47</a:t>
            </a:r>
            <a:r>
              <a:rPr lang="zh-CN" altLang="en-US" sz="3200" dirty="0">
                <a:solidFill>
                  <a:srgbClr val="FF0000"/>
                </a:solidFill>
              </a:rPr>
              <a:t>，</a:t>
            </a:r>
            <a:r>
              <a:rPr lang="en-US" sz="3200" dirty="0">
                <a:solidFill>
                  <a:srgbClr val="FF0000"/>
                </a:solidFill>
              </a:rPr>
              <a:t>83</a:t>
            </a:r>
            <a:r>
              <a:rPr lang="zh-CN" altLang="en-US" sz="3200" dirty="0">
                <a:solidFill>
                  <a:srgbClr val="FF0000"/>
                </a:solidFill>
              </a:rPr>
              <a:t>，</a:t>
            </a:r>
            <a:r>
              <a:rPr lang="en-US" sz="3200" dirty="0">
                <a:solidFill>
                  <a:srgbClr val="FF0000"/>
                </a:solidFill>
              </a:rPr>
              <a:t>11</a:t>
            </a:r>
            <a:r>
              <a:rPr lang="zh-CN" altLang="en-US" sz="3200" dirty="0">
                <a:solidFill>
                  <a:srgbClr val="FF0000"/>
                </a:solidFill>
              </a:rPr>
              <a:t>，</a:t>
            </a:r>
            <a:r>
              <a:rPr lang="en-US" sz="3200" dirty="0">
                <a:solidFill>
                  <a:srgbClr val="FF0000"/>
                </a:solidFill>
              </a:rPr>
              <a:t>61</a:t>
            </a:r>
            <a:r>
              <a:rPr lang="zh-CN" altLang="en-US" sz="3200" dirty="0">
                <a:solidFill>
                  <a:srgbClr val="FF0000"/>
                </a:solidFill>
              </a:rPr>
              <a:t>，</a:t>
            </a:r>
            <a:r>
              <a:rPr lang="en-US" sz="3200" dirty="0">
                <a:solidFill>
                  <a:srgbClr val="FF0000"/>
                </a:solidFill>
              </a:rPr>
              <a:t>17</a:t>
            </a:r>
            <a:r>
              <a:rPr lang="zh-CN" altLang="en-US" sz="3200" dirty="0">
                <a:solidFill>
                  <a:srgbClr val="FF0000"/>
                </a:solidFill>
              </a:rPr>
              <a:t>，</a:t>
            </a:r>
            <a:r>
              <a:rPr lang="en-US" sz="3200" dirty="0">
                <a:solidFill>
                  <a:srgbClr val="FF0000"/>
                </a:solidFill>
              </a:rPr>
              <a:t>19</a:t>
            </a:r>
          </a:p>
        </p:txBody>
      </p:sp>
      <p:sp>
        <p:nvSpPr>
          <p:cNvPr id="24" name="Text Box 9"/>
          <p:cNvSpPr txBox="1">
            <a:spLocks noChangeArrowheads="1"/>
          </p:cNvSpPr>
          <p:nvPr/>
        </p:nvSpPr>
        <p:spPr bwMode="auto">
          <a:xfrm>
            <a:off x="2628900" y="3573016"/>
            <a:ext cx="56896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24</a:t>
            </a:r>
            <a:r>
              <a:rPr lang="zh-CN" altLang="en-US" sz="3200" dirty="0">
                <a:solidFill>
                  <a:srgbClr val="FF0000"/>
                </a:solidFill>
              </a:rPr>
              <a:t>，</a:t>
            </a:r>
            <a:r>
              <a:rPr lang="en-US" sz="3200" dirty="0">
                <a:solidFill>
                  <a:srgbClr val="FF0000"/>
                </a:solidFill>
              </a:rPr>
              <a:t>51</a:t>
            </a:r>
            <a:r>
              <a:rPr lang="zh-CN" altLang="en-US" sz="3200" dirty="0">
                <a:solidFill>
                  <a:srgbClr val="FF0000"/>
                </a:solidFill>
              </a:rPr>
              <a:t>，</a:t>
            </a:r>
            <a:r>
              <a:rPr lang="en-US" sz="3200" dirty="0">
                <a:solidFill>
                  <a:srgbClr val="FF0000"/>
                </a:solidFill>
              </a:rPr>
              <a:t>95</a:t>
            </a:r>
            <a:r>
              <a:rPr lang="zh-CN" altLang="en-US" sz="3200" dirty="0">
                <a:solidFill>
                  <a:srgbClr val="FF0000"/>
                </a:solidFill>
              </a:rPr>
              <a:t>，</a:t>
            </a:r>
            <a:r>
              <a:rPr lang="en-US" sz="3200" dirty="0">
                <a:solidFill>
                  <a:srgbClr val="FF0000"/>
                </a:solidFill>
              </a:rPr>
              <a:t>4</a:t>
            </a:r>
            <a:r>
              <a:rPr lang="zh-CN" altLang="en-US" sz="3200" dirty="0">
                <a:solidFill>
                  <a:srgbClr val="FF0000"/>
                </a:solidFill>
              </a:rPr>
              <a:t>，</a:t>
            </a:r>
            <a:r>
              <a:rPr lang="en-US" sz="3200" dirty="0">
                <a:solidFill>
                  <a:srgbClr val="FF0000"/>
                </a:solidFill>
              </a:rPr>
              <a:t>82</a:t>
            </a:r>
            <a:r>
              <a:rPr lang="zh-CN" altLang="en-US" sz="3200" dirty="0">
                <a:solidFill>
                  <a:srgbClr val="FF0000"/>
                </a:solidFill>
              </a:rPr>
              <a:t>，</a:t>
            </a:r>
            <a:r>
              <a:rPr lang="en-US" sz="3200" dirty="0">
                <a:solidFill>
                  <a:srgbClr val="FF0000"/>
                </a:solidFill>
              </a:rPr>
              <a:t>22</a:t>
            </a:r>
          </a:p>
        </p:txBody>
      </p:sp>
      <p:sp>
        <p:nvSpPr>
          <p:cNvPr id="25" name="Text Box 10"/>
          <p:cNvSpPr txBox="1">
            <a:spLocks noChangeArrowheads="1"/>
          </p:cNvSpPr>
          <p:nvPr/>
        </p:nvSpPr>
        <p:spPr bwMode="auto">
          <a:xfrm>
            <a:off x="2627213" y="4085783"/>
            <a:ext cx="4537075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solidFill>
                  <a:srgbClr val="FF0000"/>
                </a:solidFill>
              </a:rPr>
              <a:t>37</a:t>
            </a:r>
            <a:r>
              <a:rPr lang="zh-CN" altLang="en-US" sz="3200" dirty="0">
                <a:solidFill>
                  <a:srgbClr val="FF0000"/>
                </a:solidFill>
              </a:rPr>
              <a:t>，</a:t>
            </a:r>
            <a:r>
              <a:rPr lang="en-US" sz="3200" dirty="0">
                <a:solidFill>
                  <a:srgbClr val="FF0000"/>
                </a:solidFill>
              </a:rPr>
              <a:t>15</a:t>
            </a:r>
            <a:r>
              <a:rPr lang="zh-CN" altLang="en-US" sz="3200" dirty="0">
                <a:solidFill>
                  <a:srgbClr val="FF0000"/>
                </a:solidFill>
              </a:rPr>
              <a:t>，</a:t>
            </a:r>
            <a:r>
              <a:rPr lang="en-US" sz="3200" dirty="0">
                <a:solidFill>
                  <a:srgbClr val="FF0000"/>
                </a:solidFill>
              </a:rPr>
              <a:t>47</a:t>
            </a:r>
            <a:r>
              <a:rPr lang="zh-CN" altLang="en-US" sz="3200" dirty="0">
                <a:solidFill>
                  <a:srgbClr val="FF0000"/>
                </a:solidFill>
              </a:rPr>
              <a:t>，</a:t>
            </a:r>
            <a:r>
              <a:rPr lang="en-US" sz="3200" dirty="0">
                <a:solidFill>
                  <a:srgbClr val="FF0000"/>
                </a:solidFill>
              </a:rPr>
              <a:t>1</a:t>
            </a:r>
            <a:r>
              <a:rPr lang="zh-CN" altLang="en-US" sz="3200" dirty="0">
                <a:solidFill>
                  <a:srgbClr val="FF0000"/>
                </a:solidFill>
              </a:rPr>
              <a:t>，</a:t>
            </a:r>
            <a:r>
              <a:rPr lang="en-US" sz="3200" dirty="0" smtClean="0">
                <a:solidFill>
                  <a:srgbClr val="FF0000"/>
                </a:solidFill>
              </a:rPr>
              <a:t>83</a:t>
            </a:r>
            <a:r>
              <a:rPr lang="zh-CN" altLang="en-US" sz="3200" dirty="0">
                <a:solidFill>
                  <a:srgbClr val="FF0000"/>
                </a:solidFill>
              </a:rPr>
              <a:t>，</a:t>
            </a:r>
            <a:r>
              <a:rPr lang="en-US" sz="3200" dirty="0">
                <a:solidFill>
                  <a:srgbClr val="FF0000"/>
                </a:solidFill>
              </a:rPr>
              <a:t>95</a:t>
            </a:r>
            <a:r>
              <a:rPr lang="zh-CN" altLang="en-US" sz="3200" dirty="0" smtClean="0">
                <a:solidFill>
                  <a:srgbClr val="FF0000"/>
                </a:solidFill>
              </a:rPr>
              <a:t>，</a:t>
            </a:r>
            <a:endParaRPr lang="en-US" altLang="zh-CN" sz="3200" dirty="0" smtClean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sz="3200" dirty="0" smtClean="0">
                <a:solidFill>
                  <a:srgbClr val="FF0000"/>
                </a:solidFill>
              </a:rPr>
              <a:t>11</a:t>
            </a:r>
            <a:r>
              <a:rPr lang="zh-CN" altLang="en-US" sz="3200" dirty="0">
                <a:solidFill>
                  <a:srgbClr val="FF0000"/>
                </a:solidFill>
              </a:rPr>
              <a:t>，</a:t>
            </a:r>
            <a:r>
              <a:rPr lang="en-US" sz="3200" dirty="0">
                <a:solidFill>
                  <a:srgbClr val="FF0000"/>
                </a:solidFill>
              </a:rPr>
              <a:t>61</a:t>
            </a:r>
            <a:r>
              <a:rPr lang="zh-CN" altLang="en-US" sz="3200" dirty="0">
                <a:solidFill>
                  <a:srgbClr val="FF0000"/>
                </a:solidFill>
              </a:rPr>
              <a:t>，</a:t>
            </a:r>
            <a:r>
              <a:rPr lang="en-US" sz="3200" dirty="0">
                <a:solidFill>
                  <a:srgbClr val="FF0000"/>
                </a:solidFill>
              </a:rPr>
              <a:t>17</a:t>
            </a:r>
            <a:r>
              <a:rPr lang="zh-CN" altLang="en-US" sz="3200" dirty="0">
                <a:solidFill>
                  <a:srgbClr val="FF0000"/>
                </a:solidFill>
              </a:rPr>
              <a:t>，</a:t>
            </a:r>
            <a:r>
              <a:rPr lang="en-US" sz="3200" dirty="0">
                <a:solidFill>
                  <a:srgbClr val="FF0000"/>
                </a:solidFill>
              </a:rPr>
              <a:t>19</a:t>
            </a:r>
          </a:p>
        </p:txBody>
      </p:sp>
      <p:sp>
        <p:nvSpPr>
          <p:cNvPr id="26" name="Text Box 11"/>
          <p:cNvSpPr txBox="1">
            <a:spLocks noChangeArrowheads="1"/>
          </p:cNvSpPr>
          <p:nvPr/>
        </p:nvSpPr>
        <p:spPr bwMode="auto">
          <a:xfrm>
            <a:off x="2628900" y="5598745"/>
            <a:ext cx="540067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24</a:t>
            </a:r>
            <a:r>
              <a:rPr lang="zh-CN" altLang="en-US" sz="3200" dirty="0" smtClean="0">
                <a:solidFill>
                  <a:srgbClr val="FF0000"/>
                </a:solidFill>
              </a:rPr>
              <a:t> ， </a:t>
            </a:r>
            <a:r>
              <a:rPr lang="en-US" sz="3200" dirty="0" smtClean="0">
                <a:solidFill>
                  <a:srgbClr val="FF0000"/>
                </a:solidFill>
              </a:rPr>
              <a:t>4</a:t>
            </a:r>
            <a:r>
              <a:rPr lang="zh-CN" altLang="en-US" sz="3200" dirty="0" smtClean="0">
                <a:solidFill>
                  <a:srgbClr val="FF0000"/>
                </a:solidFill>
              </a:rPr>
              <a:t> ，</a:t>
            </a:r>
            <a:r>
              <a:rPr lang="en-US" altLang="zh-CN" sz="3200" dirty="0" smtClean="0">
                <a:solidFill>
                  <a:srgbClr val="FF0000"/>
                </a:solidFill>
              </a:rPr>
              <a:t>82</a:t>
            </a:r>
            <a:r>
              <a:rPr lang="zh-CN" altLang="en-US" sz="3200" dirty="0" smtClean="0">
                <a:solidFill>
                  <a:srgbClr val="FF0000"/>
                </a:solidFill>
              </a:rPr>
              <a:t> ，</a:t>
            </a:r>
            <a:r>
              <a:rPr lang="en-US" altLang="zh-CN" sz="3200" dirty="0" smtClean="0">
                <a:solidFill>
                  <a:srgbClr val="FF0000"/>
                </a:solidFill>
              </a:rPr>
              <a:t>22</a:t>
            </a: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99592" y="476250"/>
            <a:ext cx="50337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1.</a:t>
            </a:r>
            <a:r>
              <a:rPr lang="zh-CN" altLang="en-US" sz="3200" dirty="0">
                <a:solidFill>
                  <a:srgbClr val="FF3399"/>
                </a:solidFill>
                <a:latin typeface="华文楷体" pitchFamily="2" charset="-122"/>
                <a:ea typeface="华文楷体" pitchFamily="2" charset="-122"/>
              </a:rPr>
              <a:t>（重点题）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按要求填数。</a:t>
            </a:r>
          </a:p>
        </p:txBody>
      </p:sp>
    </p:spTree>
    <p:extLst>
      <p:ext uri="{BB962C8B-B14F-4D97-AF65-F5344CB8AC3E}">
        <p14:creationId xmlns="" xmlns:p14="http://schemas.microsoft.com/office/powerpoint/2010/main" val="2606016150"/>
      </p:ext>
    </p:extLst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utoUpdateAnimBg="0"/>
      <p:bldP spid="24" grpId="0" autoUpdateAnimBg="0"/>
      <p:bldP spid="25" grpId="0" autoUpdateAnimBg="0"/>
      <p:bldP spid="26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8"/>
          <p:cNvGrpSpPr>
            <a:grpSpLocks/>
          </p:cNvGrpSpPr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5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itchFamily="34" charset="0"/>
                  <a:ea typeface="黑体" pitchFamily="49" charset="-122"/>
                </a:rPr>
                <a:t>复 习 准 备</a:t>
              </a:r>
              <a:endParaRPr lang="zh-CN" altLang="en-US" sz="3200" dirty="0">
                <a:latin typeface="Arial" pitchFamily="34" charset="0"/>
                <a:ea typeface="黑体" pitchFamily="49" charset="-122"/>
              </a:endParaRPr>
            </a:p>
          </p:txBody>
        </p:sp>
      </p:grpSp>
      <p:pic>
        <p:nvPicPr>
          <p:cNvPr id="59" name="Picture 34">
            <a:hlinkClick r:id="rId3" action="ppaction://hlinksldjump"/>
          </p:cNvPr>
          <p:cNvPicPr>
            <a:picLocks noChangeArrowheads="1"/>
          </p:cNvPicPr>
          <p:nvPr/>
        </p:nvPicPr>
        <p:blipFill>
          <a:blip r:embed="rId4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877272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" name="Text Box 18">
            <a:hlinkClick r:id="" action="ppaction://hlinkshowjump?jump=firstslide">
              <a:snd r:embed="rId5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235951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3674" y="755993"/>
            <a:ext cx="671666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en-US" altLang="zh-CN" sz="32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填一填</a:t>
            </a: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1115616" y="1268760"/>
            <a:ext cx="6450805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accent6">
                    <a:lumMod val="75000"/>
                  </a:schemeClr>
                </a:solidFill>
              </a:rPr>
              <a:t>12</a:t>
            </a:r>
            <a:r>
              <a:rPr lang="zh-CN" altLang="zh-CN" sz="4000" i="1" dirty="0">
                <a:solidFill>
                  <a:schemeClr val="accent6">
                    <a:lumMod val="75000"/>
                  </a:schemeClr>
                </a:solidFill>
              </a:rPr>
              <a:t>　</a:t>
            </a:r>
            <a:r>
              <a:rPr lang="zh-CN" altLang="zh-CN" sz="40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altLang="zh-CN" sz="4000" dirty="0">
                <a:solidFill>
                  <a:schemeClr val="accent6">
                    <a:lumMod val="75000"/>
                  </a:schemeClr>
                </a:solidFill>
              </a:rPr>
              <a:t>17</a:t>
            </a:r>
            <a:r>
              <a:rPr lang="zh-CN" altLang="zh-CN" sz="4000" i="1" dirty="0">
                <a:solidFill>
                  <a:schemeClr val="accent6">
                    <a:lumMod val="75000"/>
                  </a:schemeClr>
                </a:solidFill>
              </a:rPr>
              <a:t>　</a:t>
            </a:r>
            <a:r>
              <a:rPr lang="zh-CN" altLang="zh-CN" sz="40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altLang="zh-CN" sz="4000" dirty="0">
                <a:solidFill>
                  <a:schemeClr val="accent6">
                    <a:lumMod val="75000"/>
                  </a:schemeClr>
                </a:solidFill>
              </a:rPr>
              <a:t>27</a:t>
            </a:r>
            <a:r>
              <a:rPr lang="zh-CN" altLang="zh-CN" sz="4000" i="1" dirty="0">
                <a:solidFill>
                  <a:schemeClr val="accent6">
                    <a:lumMod val="75000"/>
                  </a:schemeClr>
                </a:solidFill>
              </a:rPr>
              <a:t>　</a:t>
            </a:r>
            <a:r>
              <a:rPr lang="zh-CN" altLang="zh-CN" sz="40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altLang="zh-CN" sz="4000" dirty="0">
                <a:solidFill>
                  <a:schemeClr val="accent6">
                    <a:lumMod val="75000"/>
                  </a:schemeClr>
                </a:solidFill>
              </a:rPr>
              <a:t>35</a:t>
            </a:r>
            <a:r>
              <a:rPr lang="zh-CN" altLang="zh-CN" sz="4000" i="1" dirty="0">
                <a:solidFill>
                  <a:schemeClr val="accent6">
                    <a:lumMod val="75000"/>
                  </a:schemeClr>
                </a:solidFill>
              </a:rPr>
              <a:t>　</a:t>
            </a:r>
            <a:r>
              <a:rPr lang="zh-CN" altLang="zh-CN" sz="40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altLang="zh-CN" sz="4000" dirty="0">
                <a:solidFill>
                  <a:schemeClr val="accent6">
                    <a:lumMod val="75000"/>
                  </a:schemeClr>
                </a:solidFill>
              </a:rPr>
              <a:t>64</a:t>
            </a:r>
            <a:r>
              <a:rPr lang="zh-CN" altLang="zh-CN" sz="4000" i="1" dirty="0">
                <a:solidFill>
                  <a:schemeClr val="accent6">
                    <a:lumMod val="75000"/>
                  </a:schemeClr>
                </a:solidFill>
              </a:rPr>
              <a:t>　</a:t>
            </a:r>
            <a:r>
              <a:rPr lang="zh-CN" altLang="zh-CN" sz="40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altLang="zh-CN" sz="4000" dirty="0">
                <a:solidFill>
                  <a:schemeClr val="accent6">
                    <a:lumMod val="75000"/>
                  </a:schemeClr>
                </a:solidFill>
              </a:rPr>
              <a:t>90</a:t>
            </a:r>
            <a:endParaRPr lang="zh-CN" altLang="zh-CN" sz="40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5496" y="1844824"/>
            <a:ext cx="9108504" cy="2723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zh-CN" sz="3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上面各数是</a:t>
            </a:r>
            <a:r>
              <a:rPr lang="en-US" altLang="zh-CN" sz="3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zh-CN" sz="3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的倍数的数是</a:t>
            </a:r>
            <a:r>
              <a:rPr lang="en-US" altLang="zh-CN" sz="3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(        </a:t>
            </a:r>
            <a:r>
              <a:rPr lang="zh-CN" altLang="zh-CN" sz="3800" i="1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r>
              <a:rPr lang="en-US" altLang="zh-CN" sz="38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      </a:t>
            </a:r>
            <a:r>
              <a:rPr lang="en-US" altLang="zh-CN" sz="3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。是</a:t>
            </a:r>
            <a:r>
              <a:rPr lang="en-US" altLang="zh-CN" sz="3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zh-CN" sz="3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的倍数的数是</a:t>
            </a:r>
            <a:r>
              <a:rPr lang="en-US" altLang="zh-CN" sz="3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800" i="1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r>
              <a:rPr lang="en-US" altLang="zh-CN" sz="38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             </a:t>
            </a:r>
            <a:r>
              <a:rPr lang="en-US" altLang="zh-CN" sz="3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。是</a:t>
            </a:r>
            <a:r>
              <a:rPr lang="en-US" altLang="zh-CN" sz="3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zh-CN" sz="3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的倍数的数是</a:t>
            </a:r>
            <a:r>
              <a:rPr lang="en-US" altLang="zh-CN" sz="3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800" i="1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8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      </a:t>
            </a:r>
            <a:r>
              <a:rPr lang="en-US" altLang="zh-CN" sz="3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。</a:t>
            </a:r>
          </a:p>
        </p:txBody>
      </p:sp>
      <p:sp>
        <p:nvSpPr>
          <p:cNvPr id="18" name="矩形 17"/>
          <p:cNvSpPr/>
          <p:nvPr/>
        </p:nvSpPr>
        <p:spPr>
          <a:xfrm>
            <a:off x="35496" y="4330185"/>
            <a:ext cx="8784976" cy="17631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zh-CN" sz="3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上面各数既是</a:t>
            </a:r>
            <a:r>
              <a:rPr lang="en-US" altLang="zh-CN" sz="3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zh-CN" sz="3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的倍数</a:t>
            </a:r>
            <a:r>
              <a:rPr lang="en-US" altLang="zh-CN" sz="3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又是</a:t>
            </a:r>
            <a:r>
              <a:rPr lang="en-US" altLang="zh-CN" sz="3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zh-CN" sz="3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的倍数</a:t>
            </a:r>
            <a:r>
              <a:rPr lang="en-US" altLang="zh-CN" sz="3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也是</a:t>
            </a:r>
            <a:r>
              <a:rPr lang="en-US" altLang="zh-CN" sz="3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zh-CN" sz="3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的倍数的数是</a:t>
            </a:r>
            <a:r>
              <a:rPr lang="en-US" altLang="zh-CN" sz="3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( </a:t>
            </a:r>
            <a:r>
              <a:rPr lang="zh-CN" altLang="zh-CN" sz="3800" i="1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。</a:t>
            </a:r>
          </a:p>
        </p:txBody>
      </p:sp>
      <p:sp>
        <p:nvSpPr>
          <p:cNvPr id="19" name="矩形 18"/>
          <p:cNvSpPr/>
          <p:nvPr/>
        </p:nvSpPr>
        <p:spPr>
          <a:xfrm>
            <a:off x="6372200" y="2060848"/>
            <a:ext cx="200888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/>
              <a:t>12,64,90</a:t>
            </a:r>
            <a:endParaRPr lang="zh-CN" altLang="en-US" sz="4000" dirty="0"/>
          </a:p>
        </p:txBody>
      </p:sp>
      <p:sp>
        <p:nvSpPr>
          <p:cNvPr id="20" name="矩形 19"/>
          <p:cNvSpPr/>
          <p:nvPr/>
        </p:nvSpPr>
        <p:spPr>
          <a:xfrm>
            <a:off x="3931269" y="2937138"/>
            <a:ext cx="200888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/>
              <a:t>12,27,90</a:t>
            </a:r>
            <a:endParaRPr lang="zh-CN" altLang="en-US" sz="4000" dirty="0"/>
          </a:p>
        </p:txBody>
      </p:sp>
      <p:sp>
        <p:nvSpPr>
          <p:cNvPr id="21" name="矩形 20"/>
          <p:cNvSpPr/>
          <p:nvPr/>
        </p:nvSpPr>
        <p:spPr>
          <a:xfrm>
            <a:off x="1835696" y="3801234"/>
            <a:ext cx="135646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/>
              <a:t>35,90</a:t>
            </a:r>
            <a:endParaRPr lang="zh-CN" altLang="zh-CN" sz="4000" dirty="0"/>
          </a:p>
        </p:txBody>
      </p:sp>
      <p:sp>
        <p:nvSpPr>
          <p:cNvPr id="22" name="矩形 21"/>
          <p:cNvSpPr/>
          <p:nvPr/>
        </p:nvSpPr>
        <p:spPr>
          <a:xfrm>
            <a:off x="4083985" y="5457418"/>
            <a:ext cx="70403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/>
              <a:t>90</a:t>
            </a:r>
            <a:endParaRPr lang="zh-CN" altLang="zh-CN" sz="4000" dirty="0"/>
          </a:p>
        </p:txBody>
      </p:sp>
    </p:spTree>
    <p:extLst>
      <p:ext uri="{BB962C8B-B14F-4D97-AF65-F5344CB8AC3E}">
        <p14:creationId xmlns="" xmlns:p14="http://schemas.microsoft.com/office/powerpoint/2010/main" val="69927739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8"/>
          <p:cNvGrpSpPr>
            <a:grpSpLocks/>
          </p:cNvGrpSpPr>
          <p:nvPr/>
        </p:nvGrpSpPr>
        <p:grpSpPr bwMode="auto">
          <a:xfrm>
            <a:off x="7668344" y="0"/>
            <a:ext cx="1295400" cy="1292225"/>
            <a:chOff x="4944" y="210"/>
            <a:chExt cx="816" cy="814"/>
          </a:xfrm>
        </p:grpSpPr>
        <p:pic>
          <p:nvPicPr>
            <p:cNvPr id="25" name="Picture 8" descr="Pink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WordArt 27"/>
            <p:cNvSpPr>
              <a:spLocks noChangeArrowheads="1" noChangeShapeType="1" noTextEdit="1"/>
            </p:cNvSpPr>
            <p:nvPr/>
          </p:nvSpPr>
          <p:spPr bwMode="auto">
            <a:xfrm rot="258961"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  <a:headEnd/>
                    <a:tailEnd/>
                  </a:ln>
                  <a:solidFill>
                    <a:srgbClr val="FFFF00"/>
                  </a:solidFill>
                  <a:latin typeface="宋体"/>
                  <a:ea typeface="宋体"/>
                </a:rPr>
                <a:t>提升培优</a:t>
              </a:r>
            </a:p>
          </p:txBody>
        </p:sp>
      </p:grp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251520" y="908049"/>
            <a:ext cx="7776864" cy="3046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4000" dirty="0">
                <a:solidFill>
                  <a:srgbClr val="FF3399"/>
                </a:solidFill>
                <a:latin typeface="华文楷体" pitchFamily="2" charset="-122"/>
                <a:ea typeface="华文楷体" pitchFamily="2" charset="-122"/>
              </a:rPr>
              <a:t>（变式题）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用</a:t>
            </a:r>
            <a:r>
              <a:rPr 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10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以内的质数组成一个三位数（无重复数字），使它能同时被</a:t>
            </a:r>
            <a:r>
              <a:rPr 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3,5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整除，这个数最小是多少？ 最大是多少？</a:t>
            </a: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1130123" y="4295505"/>
            <a:ext cx="6048375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rgbClr val="FF0000"/>
                </a:solidFill>
              </a:rPr>
              <a:t>最小是</a:t>
            </a:r>
            <a:r>
              <a:rPr lang="en-US" sz="4000" dirty="0">
                <a:solidFill>
                  <a:srgbClr val="FF0000"/>
                </a:solidFill>
              </a:rPr>
              <a:t>375</a:t>
            </a:r>
            <a:r>
              <a:rPr lang="zh-CN" altLang="en-US" sz="4000" dirty="0">
                <a:solidFill>
                  <a:srgbClr val="FF0000"/>
                </a:solidFill>
              </a:rPr>
              <a:t>，最大是</a:t>
            </a:r>
            <a:r>
              <a:rPr lang="en-US" sz="4000" dirty="0">
                <a:solidFill>
                  <a:srgbClr val="FF0000"/>
                </a:solidFill>
              </a:rPr>
              <a:t>735</a:t>
            </a:r>
            <a:r>
              <a:rPr lang="zh-CN" altLang="en-US" sz="4000" dirty="0">
                <a:solidFill>
                  <a:srgbClr val="FF0000"/>
                </a:solidFill>
              </a:rPr>
              <a:t>。</a:t>
            </a:r>
          </a:p>
        </p:txBody>
      </p:sp>
    </p:spTree>
    <p:extLst>
      <p:ext uri="{BB962C8B-B14F-4D97-AF65-F5344CB8AC3E}">
        <p14:creationId xmlns="" xmlns:p14="http://schemas.microsoft.com/office/powerpoint/2010/main" val="867824706"/>
      </p:ext>
    </p:extLst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>
            <a:grpSpLocks/>
          </p:cNvGrpSpPr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itchFamily="34" charset="0"/>
              </a:endParaRPr>
            </a:p>
          </p:txBody>
        </p:sp>
        <p:sp>
          <p:nvSpPr>
            <p:cNvPr id="11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24" name="Group 28"/>
          <p:cNvGrpSpPr>
            <a:grpSpLocks/>
          </p:cNvGrpSpPr>
          <p:nvPr/>
        </p:nvGrpSpPr>
        <p:grpSpPr bwMode="auto">
          <a:xfrm>
            <a:off x="7668344" y="0"/>
            <a:ext cx="1295400" cy="1292225"/>
            <a:chOff x="4944" y="210"/>
            <a:chExt cx="816" cy="814"/>
          </a:xfrm>
        </p:grpSpPr>
        <p:pic>
          <p:nvPicPr>
            <p:cNvPr id="25" name="Picture 8" descr="Pink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WordArt 27"/>
            <p:cNvSpPr>
              <a:spLocks noChangeArrowheads="1" noChangeShapeType="1" noTextEdit="1"/>
            </p:cNvSpPr>
            <p:nvPr/>
          </p:nvSpPr>
          <p:spPr bwMode="auto">
            <a:xfrm rot="258961"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  <a:headEnd/>
                    <a:tailEnd/>
                  </a:ln>
                  <a:solidFill>
                    <a:srgbClr val="FFFF00"/>
                  </a:solidFill>
                  <a:latin typeface="宋体"/>
                  <a:ea typeface="宋体"/>
                </a:rPr>
                <a:t>提升培优</a:t>
              </a:r>
            </a:p>
          </p:txBody>
        </p:sp>
      </p:grp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107504" y="560869"/>
            <a:ext cx="7992888" cy="4524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3.</a:t>
            </a:r>
            <a:r>
              <a:rPr lang="zh-CN" altLang="en-US" sz="3200" dirty="0">
                <a:solidFill>
                  <a:srgbClr val="FF3399"/>
                </a:solidFill>
                <a:latin typeface="华文楷体" pitchFamily="2" charset="-122"/>
                <a:ea typeface="华文楷体" pitchFamily="2" charset="-122"/>
              </a:rPr>
              <a:t>（创新题）</a:t>
            </a:r>
            <a:r>
              <a:rPr lang="zh-CN" altLang="en-US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小明家的电话号码</a:t>
            </a:r>
            <a:r>
              <a:rPr lang="en-US" sz="3200" i="1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ABCDEFG</a:t>
            </a:r>
            <a:r>
              <a:rPr lang="zh-CN" altLang="en-US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是</a:t>
            </a:r>
            <a:r>
              <a:rPr lang="zh-CN" altLang="en-US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一个七位数</a:t>
            </a:r>
            <a:r>
              <a:rPr lang="en-US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其中</a:t>
            </a:r>
            <a:r>
              <a:rPr lang="en-US" sz="3200" i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A</a:t>
            </a:r>
            <a:r>
              <a:rPr lang="zh-CN" altLang="en-US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是最小的质数</a:t>
            </a:r>
            <a:r>
              <a:rPr lang="en-US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en-US" sz="3200" i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B</a:t>
            </a:r>
            <a:r>
              <a:rPr lang="zh-CN" altLang="en-US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是一位数中最大的合数</a:t>
            </a:r>
            <a:r>
              <a:rPr lang="en-US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en-US" sz="3200" i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C</a:t>
            </a:r>
            <a:r>
              <a:rPr lang="zh-CN" altLang="en-US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是自然数中最小的奇数</a:t>
            </a:r>
            <a:r>
              <a:rPr lang="en-US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en-US" sz="3200" i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D</a:t>
            </a:r>
            <a:r>
              <a:rPr lang="zh-CN" altLang="en-US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是</a:t>
            </a:r>
            <a:r>
              <a:rPr lang="en-US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的最小倍数</a:t>
            </a:r>
            <a:r>
              <a:rPr lang="en-US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en-US" sz="3200" i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E</a:t>
            </a:r>
            <a:r>
              <a:rPr lang="zh-CN" altLang="en-US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是</a:t>
            </a:r>
            <a:r>
              <a:rPr lang="en-US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的最小倍数</a:t>
            </a:r>
            <a:r>
              <a:rPr lang="en-US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en-US" sz="3200" i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F</a:t>
            </a:r>
            <a:r>
              <a:rPr lang="zh-CN" altLang="en-US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是自然数中最小的奇数</a:t>
            </a:r>
            <a:r>
              <a:rPr lang="en-US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en-US" sz="3200" i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G</a:t>
            </a:r>
            <a:r>
              <a:rPr lang="zh-CN" altLang="en-US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既是</a:t>
            </a:r>
            <a:r>
              <a:rPr lang="en-US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的倍数又是</a:t>
            </a:r>
            <a:r>
              <a:rPr lang="en-US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的倍数。你知道小明家的电话号码是多少吗？</a:t>
            </a:r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611560" y="5105150"/>
            <a:ext cx="7973137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rgbClr val="FF0000"/>
                </a:solidFill>
              </a:rPr>
              <a:t>小明家的电话号码是</a:t>
            </a:r>
            <a:r>
              <a:rPr lang="en-US" sz="4000" dirty="0">
                <a:solidFill>
                  <a:srgbClr val="FF0000"/>
                </a:solidFill>
              </a:rPr>
              <a:t>2913516</a:t>
            </a:r>
            <a:r>
              <a:rPr lang="zh-CN" altLang="en-US" sz="4000" dirty="0">
                <a:solidFill>
                  <a:srgbClr val="FF0000"/>
                </a:solidFill>
              </a:rPr>
              <a:t>。</a:t>
            </a:r>
          </a:p>
        </p:txBody>
      </p:sp>
    </p:spTree>
    <p:extLst>
      <p:ext uri="{BB962C8B-B14F-4D97-AF65-F5344CB8AC3E}">
        <p14:creationId xmlns="" xmlns:p14="http://schemas.microsoft.com/office/powerpoint/2010/main" val="4015102394"/>
      </p:ext>
    </p:extLst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7744271" y="116632"/>
            <a:ext cx="1292225" cy="1292225"/>
            <a:chOff x="4946" y="164"/>
            <a:chExt cx="814" cy="814"/>
          </a:xfrm>
        </p:grpSpPr>
        <p:pic>
          <p:nvPicPr>
            <p:cNvPr id="32770" name="Picture 6" descr="Blue-Green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5012" y="481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3399"/>
                    </a:solidFill>
                    <a:round/>
                    <a:headEnd/>
                    <a:tailEnd/>
                  </a:ln>
                  <a:solidFill>
                    <a:srgbClr val="FF3399"/>
                  </a:solidFill>
                  <a:latin typeface="宋体"/>
                  <a:ea typeface="宋体"/>
                </a:rPr>
                <a:t>思维创新</a:t>
              </a:r>
            </a:p>
          </p:txBody>
        </p:sp>
      </p:grpSp>
      <p:grpSp>
        <p:nvGrpSpPr>
          <p:cNvPr id="9" name="Group 8"/>
          <p:cNvGrpSpPr>
            <a:grpSpLocks/>
          </p:cNvGrpSpPr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itchFamily="34" charset="0"/>
              </a:endParaRPr>
            </a:p>
          </p:txBody>
        </p:sp>
        <p:sp>
          <p:nvSpPr>
            <p:cNvPr id="11" name="Text Box 10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179512" y="1219797"/>
            <a:ext cx="7993062" cy="2756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sz="4000" dirty="0" smtClean="0">
                <a:solidFill>
                  <a:srgbClr val="000000"/>
                </a:solidFill>
              </a:rPr>
              <a:t>4.</a:t>
            </a:r>
            <a:r>
              <a:rPr lang="zh-CN" altLang="en-US" sz="4000" dirty="0">
                <a:solidFill>
                  <a:srgbClr val="FF3399"/>
                </a:solidFill>
              </a:rPr>
              <a:t>（竞赛题）</a:t>
            </a:r>
            <a:r>
              <a:rPr lang="zh-CN" altLang="en-US" sz="4000" dirty="0">
                <a:solidFill>
                  <a:srgbClr val="000000"/>
                </a:solidFill>
              </a:rPr>
              <a:t>已知</a:t>
            </a:r>
            <a:r>
              <a:rPr lang="en-US" sz="4000" dirty="0">
                <a:solidFill>
                  <a:srgbClr val="000000"/>
                </a:solidFill>
              </a:rPr>
              <a:t>300=2×2 ×3 ×5 ×5</a:t>
            </a:r>
            <a:r>
              <a:rPr lang="zh-CN" altLang="en-US" sz="4000" dirty="0">
                <a:solidFill>
                  <a:srgbClr val="000000"/>
                </a:solidFill>
              </a:rPr>
              <a:t>，则</a:t>
            </a:r>
            <a:r>
              <a:rPr lang="en-US" sz="4000" dirty="0">
                <a:solidFill>
                  <a:srgbClr val="000000"/>
                </a:solidFill>
              </a:rPr>
              <a:t>300</a:t>
            </a:r>
            <a:r>
              <a:rPr lang="zh-CN" altLang="en-US" sz="4000" dirty="0">
                <a:solidFill>
                  <a:srgbClr val="000000"/>
                </a:solidFill>
              </a:rPr>
              <a:t>一共有多少个不同的因数？</a:t>
            </a:r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899592" y="4387751"/>
            <a:ext cx="7740352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400" dirty="0">
                <a:solidFill>
                  <a:srgbClr val="FF0000"/>
                </a:solidFill>
              </a:rPr>
              <a:t>300</a:t>
            </a:r>
            <a:r>
              <a:rPr lang="zh-CN" altLang="en-US" sz="4400" dirty="0">
                <a:solidFill>
                  <a:srgbClr val="FF0000"/>
                </a:solidFill>
              </a:rPr>
              <a:t>一共有</a:t>
            </a:r>
            <a:r>
              <a:rPr lang="en-US" sz="4400" dirty="0">
                <a:solidFill>
                  <a:srgbClr val="FF0000"/>
                </a:solidFill>
              </a:rPr>
              <a:t>18</a:t>
            </a:r>
            <a:r>
              <a:rPr lang="zh-CN" altLang="en-US" sz="4400" dirty="0">
                <a:solidFill>
                  <a:srgbClr val="FF0000"/>
                </a:solidFill>
              </a:rPr>
              <a:t>个不同的因数。</a:t>
            </a:r>
          </a:p>
        </p:txBody>
      </p:sp>
    </p:spTree>
    <p:extLst>
      <p:ext uri="{BB962C8B-B14F-4D97-AF65-F5344CB8AC3E}">
        <p14:creationId xmlns="" xmlns:p14="http://schemas.microsoft.com/office/powerpoint/2010/main" val="1719219661"/>
      </p:ext>
    </p:extLst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http://bbs.jxrtv.com/attachment/2007-4/20074494034505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620688"/>
            <a:ext cx="7410449" cy="5553076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981075"/>
            <a:ext cx="4170362" cy="1304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8" name="Picture 34">
              <a:hlinkClick r:id="rId4" action="ppaction://hlinksldjump"/>
            </p:cNvPr>
            <p:cNvPicPr>
              <a:picLocks noChangeArrowheads="1"/>
            </p:cNvPicPr>
            <p:nvPr/>
          </p:nvPicPr>
          <p:blipFill>
            <a:blip r:embed="rId5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 Box 18">
              <a:hlinkClick r:id="" action="ppaction://hlinkshowjump?jump=firstslide">
                <a:snd r:embed="rId6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140822933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8" name="Text Box 4"/>
          <p:cNvSpPr txBox="1">
            <a:spLocks noChangeArrowheads="1"/>
          </p:cNvSpPr>
          <p:nvPr/>
        </p:nvSpPr>
        <p:spPr bwMode="auto">
          <a:xfrm>
            <a:off x="620142" y="504748"/>
            <a:ext cx="662463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请你列出</a:t>
            </a:r>
            <a:r>
              <a:rPr 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～</a:t>
            </a:r>
            <a:r>
              <a:rPr 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20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各数的因数。</a:t>
            </a:r>
          </a:p>
        </p:txBody>
      </p:sp>
      <p:sp>
        <p:nvSpPr>
          <p:cNvPr id="67589" name="Text Box 4"/>
          <p:cNvSpPr txBox="1">
            <a:spLocks noChangeArrowheads="1"/>
          </p:cNvSpPr>
          <p:nvPr/>
        </p:nvSpPr>
        <p:spPr bwMode="auto">
          <a:xfrm>
            <a:off x="2158752" y="943938"/>
            <a:ext cx="12192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>
                <a:solidFill>
                  <a:srgbClr val="1A940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</a:p>
        </p:txBody>
      </p:sp>
      <p:sp>
        <p:nvSpPr>
          <p:cNvPr id="67590" name="Text Box 6"/>
          <p:cNvSpPr txBox="1">
            <a:spLocks noChangeArrowheads="1"/>
          </p:cNvSpPr>
          <p:nvPr/>
        </p:nvSpPr>
        <p:spPr bwMode="auto">
          <a:xfrm>
            <a:off x="6519863" y="943938"/>
            <a:ext cx="185578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1A940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3200" dirty="0">
                <a:solidFill>
                  <a:srgbClr val="1B58E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r>
              <a:rPr lang="zh-CN" altLang="en-US" sz="3200" dirty="0">
                <a:solidFill>
                  <a:srgbClr val="B9015D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3200" dirty="0">
                <a:solidFill>
                  <a:srgbClr val="1B58E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</a:p>
        </p:txBody>
      </p:sp>
      <p:sp>
        <p:nvSpPr>
          <p:cNvPr id="67591" name="Text Box 18"/>
          <p:cNvSpPr txBox="1">
            <a:spLocks noChangeArrowheads="1"/>
          </p:cNvSpPr>
          <p:nvPr/>
        </p:nvSpPr>
        <p:spPr bwMode="auto">
          <a:xfrm>
            <a:off x="2158752" y="1469042"/>
            <a:ext cx="19812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1A940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 </a:t>
            </a:r>
            <a:r>
              <a:rPr lang="zh-CN" altLang="en-US" sz="3200" dirty="0">
                <a:solidFill>
                  <a:srgbClr val="1B58E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</a:t>
            </a:r>
            <a:r>
              <a:rPr lang="zh-CN" altLang="en-US" sz="3200" dirty="0">
                <a:solidFill>
                  <a:srgbClr val="B9015D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3200" dirty="0">
                <a:solidFill>
                  <a:srgbClr val="1B58E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</a:p>
        </p:txBody>
      </p:sp>
      <p:sp>
        <p:nvSpPr>
          <p:cNvPr id="67592" name="Text Box 19"/>
          <p:cNvSpPr txBox="1">
            <a:spLocks noChangeArrowheads="1"/>
          </p:cNvSpPr>
          <p:nvPr/>
        </p:nvSpPr>
        <p:spPr bwMode="auto">
          <a:xfrm>
            <a:off x="6500813" y="1484128"/>
            <a:ext cx="230663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1A940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3200" dirty="0">
                <a:solidFill>
                  <a:srgbClr val="1B58E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 2    </a:t>
            </a:r>
            <a:r>
              <a:rPr lang="zh-CN" altLang="en-US" sz="3200" dirty="0">
                <a:solidFill>
                  <a:srgbClr val="B9015D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r>
              <a:rPr lang="zh-CN" altLang="en-US" sz="3200" dirty="0">
                <a:solidFill>
                  <a:srgbClr val="1B58E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</a:p>
        </p:txBody>
      </p:sp>
      <p:sp>
        <p:nvSpPr>
          <p:cNvPr id="67593" name="Text Box 20"/>
          <p:cNvSpPr txBox="1">
            <a:spLocks noChangeArrowheads="1"/>
          </p:cNvSpPr>
          <p:nvPr/>
        </p:nvSpPr>
        <p:spPr bwMode="auto">
          <a:xfrm>
            <a:off x="2158752" y="1988184"/>
            <a:ext cx="19812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>
                <a:solidFill>
                  <a:srgbClr val="1A940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 </a:t>
            </a:r>
            <a:r>
              <a:rPr lang="zh-CN" altLang="en-US" sz="3200">
                <a:solidFill>
                  <a:srgbClr val="1B58E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</a:t>
            </a:r>
            <a:r>
              <a:rPr lang="zh-CN" altLang="en-US" sz="3200">
                <a:solidFill>
                  <a:srgbClr val="B9015D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r>
              <a:rPr lang="zh-CN" altLang="en-US" sz="3200">
                <a:solidFill>
                  <a:srgbClr val="1B58E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</a:p>
        </p:txBody>
      </p:sp>
      <p:sp>
        <p:nvSpPr>
          <p:cNvPr id="67594" name="Text Box 21"/>
          <p:cNvSpPr txBox="1">
            <a:spLocks noChangeArrowheads="1"/>
          </p:cNvSpPr>
          <p:nvPr/>
        </p:nvSpPr>
        <p:spPr bwMode="auto">
          <a:xfrm>
            <a:off x="6502400" y="1988184"/>
            <a:ext cx="22606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1A940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3200" dirty="0">
                <a:solidFill>
                  <a:srgbClr val="1B58E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2   3  </a:t>
            </a:r>
            <a:r>
              <a:rPr lang="zh-CN" altLang="en-US" sz="3200" dirty="0">
                <a:solidFill>
                  <a:srgbClr val="B9015D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</a:p>
        </p:txBody>
      </p:sp>
      <p:sp>
        <p:nvSpPr>
          <p:cNvPr id="67595" name="Text Box 22"/>
          <p:cNvSpPr txBox="1">
            <a:spLocks noChangeArrowheads="1"/>
          </p:cNvSpPr>
          <p:nvPr/>
        </p:nvSpPr>
        <p:spPr bwMode="auto">
          <a:xfrm>
            <a:off x="2199457" y="2492240"/>
            <a:ext cx="168751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1A940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3200" dirty="0">
                <a:solidFill>
                  <a:srgbClr val="1B58E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</a:t>
            </a:r>
            <a:r>
              <a:rPr lang="zh-CN" altLang="en-US" sz="3200" dirty="0">
                <a:solidFill>
                  <a:srgbClr val="B9015D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7</a:t>
            </a:r>
          </a:p>
        </p:txBody>
      </p:sp>
      <p:sp>
        <p:nvSpPr>
          <p:cNvPr id="67596" name="Text Box 23"/>
          <p:cNvSpPr txBox="1">
            <a:spLocks noChangeArrowheads="1"/>
          </p:cNvSpPr>
          <p:nvPr/>
        </p:nvSpPr>
        <p:spPr bwMode="auto">
          <a:xfrm>
            <a:off x="6500813" y="2420232"/>
            <a:ext cx="230663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1A940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 </a:t>
            </a:r>
            <a:r>
              <a:rPr lang="zh-CN" altLang="en-US" sz="3200" dirty="0">
                <a:solidFill>
                  <a:srgbClr val="1B58E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2   4  </a:t>
            </a:r>
            <a:r>
              <a:rPr lang="zh-CN" altLang="en-US" sz="3200" dirty="0">
                <a:solidFill>
                  <a:srgbClr val="B9015D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8   </a:t>
            </a:r>
          </a:p>
        </p:txBody>
      </p:sp>
      <p:sp>
        <p:nvSpPr>
          <p:cNvPr id="67597" name="Text Box 24"/>
          <p:cNvSpPr txBox="1">
            <a:spLocks noChangeArrowheads="1"/>
          </p:cNvSpPr>
          <p:nvPr/>
        </p:nvSpPr>
        <p:spPr bwMode="auto">
          <a:xfrm>
            <a:off x="2201044" y="2996296"/>
            <a:ext cx="18288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1A940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 </a:t>
            </a:r>
            <a:r>
              <a:rPr lang="zh-CN" altLang="en-US" sz="3200" dirty="0">
                <a:solidFill>
                  <a:srgbClr val="1B58E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3  </a:t>
            </a:r>
            <a:r>
              <a:rPr lang="zh-CN" altLang="en-US" sz="3200" dirty="0">
                <a:solidFill>
                  <a:srgbClr val="B9015D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9</a:t>
            </a:r>
          </a:p>
        </p:txBody>
      </p:sp>
      <p:sp>
        <p:nvSpPr>
          <p:cNvPr id="67598" name="Text Box 25"/>
          <p:cNvSpPr txBox="1">
            <a:spLocks noChangeArrowheads="1"/>
          </p:cNvSpPr>
          <p:nvPr/>
        </p:nvSpPr>
        <p:spPr bwMode="auto">
          <a:xfrm>
            <a:off x="6516216" y="2924287"/>
            <a:ext cx="237648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1A940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 </a:t>
            </a:r>
            <a:r>
              <a:rPr lang="zh-CN" altLang="en-US" sz="3200" dirty="0">
                <a:solidFill>
                  <a:srgbClr val="1B58E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2   5</a:t>
            </a:r>
            <a:r>
              <a:rPr lang="zh-CN" altLang="en-US" sz="3200" dirty="0">
                <a:solidFill>
                  <a:srgbClr val="1B58E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3200" dirty="0">
                <a:solidFill>
                  <a:srgbClr val="B9015D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10  </a:t>
            </a:r>
          </a:p>
        </p:txBody>
      </p:sp>
      <p:sp>
        <p:nvSpPr>
          <p:cNvPr id="67599" name="Text Box 26"/>
          <p:cNvSpPr txBox="1">
            <a:spLocks noChangeArrowheads="1"/>
          </p:cNvSpPr>
          <p:nvPr/>
        </p:nvSpPr>
        <p:spPr bwMode="auto">
          <a:xfrm>
            <a:off x="2195736" y="3514639"/>
            <a:ext cx="18288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>
                <a:solidFill>
                  <a:srgbClr val="1A940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 </a:t>
            </a:r>
            <a:r>
              <a:rPr lang="zh-CN" altLang="en-US" sz="3200">
                <a:solidFill>
                  <a:srgbClr val="1B58E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  <a:r>
              <a:rPr lang="zh-CN" altLang="en-US" sz="3200">
                <a:solidFill>
                  <a:srgbClr val="B9015D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11</a:t>
            </a:r>
            <a:r>
              <a:rPr lang="zh-CN" altLang="en-US" sz="3200">
                <a:solidFill>
                  <a:srgbClr val="1B58E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</a:p>
        </p:txBody>
      </p:sp>
      <p:sp>
        <p:nvSpPr>
          <p:cNvPr id="67600" name="Text Box 27"/>
          <p:cNvSpPr txBox="1">
            <a:spLocks noChangeArrowheads="1"/>
          </p:cNvSpPr>
          <p:nvPr/>
        </p:nvSpPr>
        <p:spPr bwMode="auto">
          <a:xfrm>
            <a:off x="6548661" y="3500352"/>
            <a:ext cx="258762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1A940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 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2 3 4 6 </a:t>
            </a:r>
            <a:r>
              <a:rPr lang="zh-CN" altLang="en-US" sz="3200" dirty="0">
                <a:solidFill>
                  <a:srgbClr val="B9015D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12</a:t>
            </a:r>
          </a:p>
        </p:txBody>
      </p:sp>
      <p:sp>
        <p:nvSpPr>
          <p:cNvPr id="67602" name="Text Box 3"/>
          <p:cNvSpPr txBox="1">
            <a:spLocks noChangeArrowheads="1"/>
          </p:cNvSpPr>
          <p:nvPr/>
        </p:nvSpPr>
        <p:spPr bwMode="auto">
          <a:xfrm>
            <a:off x="374070" y="972800"/>
            <a:ext cx="2286000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B9015D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的因数:</a:t>
            </a:r>
          </a:p>
        </p:txBody>
      </p:sp>
      <p:sp>
        <p:nvSpPr>
          <p:cNvPr id="67603" name="Text Box 5"/>
          <p:cNvSpPr txBox="1">
            <a:spLocks noChangeArrowheads="1"/>
          </p:cNvSpPr>
          <p:nvPr/>
        </p:nvSpPr>
        <p:spPr bwMode="auto">
          <a:xfrm>
            <a:off x="4694476" y="972800"/>
            <a:ext cx="1981200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B9015D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的因数:</a:t>
            </a:r>
          </a:p>
        </p:txBody>
      </p:sp>
      <p:sp>
        <p:nvSpPr>
          <p:cNvPr id="67604" name="Text Box 8"/>
          <p:cNvSpPr txBox="1">
            <a:spLocks noChangeArrowheads="1"/>
          </p:cNvSpPr>
          <p:nvPr/>
        </p:nvSpPr>
        <p:spPr bwMode="auto">
          <a:xfrm>
            <a:off x="374070" y="1483890"/>
            <a:ext cx="2286000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B9015D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的因数:</a:t>
            </a:r>
          </a:p>
        </p:txBody>
      </p:sp>
      <p:sp>
        <p:nvSpPr>
          <p:cNvPr id="67605" name="Text Box 9"/>
          <p:cNvSpPr txBox="1">
            <a:spLocks noChangeArrowheads="1"/>
          </p:cNvSpPr>
          <p:nvPr/>
        </p:nvSpPr>
        <p:spPr bwMode="auto">
          <a:xfrm>
            <a:off x="4659551" y="1490240"/>
            <a:ext cx="2362200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B9015D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的因数:</a:t>
            </a:r>
          </a:p>
        </p:txBody>
      </p:sp>
      <p:sp>
        <p:nvSpPr>
          <p:cNvPr id="67606" name="Text Box 10"/>
          <p:cNvSpPr txBox="1">
            <a:spLocks noChangeArrowheads="1"/>
          </p:cNvSpPr>
          <p:nvPr/>
        </p:nvSpPr>
        <p:spPr bwMode="auto">
          <a:xfrm>
            <a:off x="4678601" y="1994048"/>
            <a:ext cx="2286000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B9015D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的因数:</a:t>
            </a:r>
          </a:p>
        </p:txBody>
      </p:sp>
      <p:sp>
        <p:nvSpPr>
          <p:cNvPr id="67607" name="Text Box 11"/>
          <p:cNvSpPr txBox="1">
            <a:spLocks noChangeArrowheads="1"/>
          </p:cNvSpPr>
          <p:nvPr/>
        </p:nvSpPr>
        <p:spPr bwMode="auto">
          <a:xfrm>
            <a:off x="374070" y="1987698"/>
            <a:ext cx="2362200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B9015D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的因数:</a:t>
            </a:r>
          </a:p>
        </p:txBody>
      </p:sp>
      <p:sp>
        <p:nvSpPr>
          <p:cNvPr id="67608" name="Text Box 12"/>
          <p:cNvSpPr txBox="1">
            <a:spLocks noChangeArrowheads="1"/>
          </p:cNvSpPr>
          <p:nvPr/>
        </p:nvSpPr>
        <p:spPr bwMode="auto">
          <a:xfrm>
            <a:off x="367720" y="2490935"/>
            <a:ext cx="2438400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B9015D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7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的因数:</a:t>
            </a:r>
          </a:p>
        </p:txBody>
      </p:sp>
      <p:sp>
        <p:nvSpPr>
          <p:cNvPr id="67609" name="Text Box 13"/>
          <p:cNvSpPr txBox="1">
            <a:spLocks noChangeArrowheads="1"/>
          </p:cNvSpPr>
          <p:nvPr/>
        </p:nvSpPr>
        <p:spPr bwMode="auto">
          <a:xfrm>
            <a:off x="4673838" y="2419498"/>
            <a:ext cx="2362200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B9015D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8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的因数:</a:t>
            </a:r>
          </a:p>
        </p:txBody>
      </p:sp>
      <p:sp>
        <p:nvSpPr>
          <p:cNvPr id="67610" name="Text Box 14"/>
          <p:cNvSpPr txBox="1">
            <a:spLocks noChangeArrowheads="1"/>
          </p:cNvSpPr>
          <p:nvPr/>
        </p:nvSpPr>
        <p:spPr bwMode="auto">
          <a:xfrm>
            <a:off x="324857" y="3002681"/>
            <a:ext cx="2209800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B9015D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9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的因数:</a:t>
            </a:r>
          </a:p>
        </p:txBody>
      </p:sp>
      <p:sp>
        <p:nvSpPr>
          <p:cNvPr id="67611" name="Text Box 15"/>
          <p:cNvSpPr txBox="1">
            <a:spLocks noChangeArrowheads="1"/>
          </p:cNvSpPr>
          <p:nvPr/>
        </p:nvSpPr>
        <p:spPr bwMode="auto">
          <a:xfrm>
            <a:off x="4516676" y="2924893"/>
            <a:ext cx="2514600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B9015D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10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的因数:</a:t>
            </a:r>
          </a:p>
        </p:txBody>
      </p:sp>
      <p:sp>
        <p:nvSpPr>
          <p:cNvPr id="67612" name="Text Box 16"/>
          <p:cNvSpPr txBox="1">
            <a:spLocks noChangeArrowheads="1"/>
          </p:cNvSpPr>
          <p:nvPr/>
        </p:nvSpPr>
        <p:spPr bwMode="auto">
          <a:xfrm>
            <a:off x="124063" y="3500139"/>
            <a:ext cx="2514600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B9015D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11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的因数:</a:t>
            </a:r>
          </a:p>
        </p:txBody>
      </p:sp>
      <p:sp>
        <p:nvSpPr>
          <p:cNvPr id="67613" name="Text Box 17"/>
          <p:cNvSpPr txBox="1">
            <a:spLocks noChangeArrowheads="1"/>
          </p:cNvSpPr>
          <p:nvPr/>
        </p:nvSpPr>
        <p:spPr bwMode="auto">
          <a:xfrm>
            <a:off x="4521438" y="3500139"/>
            <a:ext cx="2514600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B9015D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12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的因数:</a:t>
            </a:r>
          </a:p>
        </p:txBody>
      </p:sp>
      <p:sp>
        <p:nvSpPr>
          <p:cNvPr id="67614" name="Rectangle 40"/>
          <p:cNvSpPr>
            <a:spLocks noChangeArrowheads="1"/>
          </p:cNvSpPr>
          <p:nvPr/>
        </p:nvSpPr>
        <p:spPr bwMode="auto">
          <a:xfrm>
            <a:off x="124063" y="4081264"/>
            <a:ext cx="2627313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A5002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13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的因数：</a:t>
            </a:r>
          </a:p>
        </p:txBody>
      </p:sp>
      <p:sp>
        <p:nvSpPr>
          <p:cNvPr id="67615" name="Rectangle 42"/>
          <p:cNvSpPr>
            <a:spLocks noChangeArrowheads="1"/>
          </p:cNvSpPr>
          <p:nvPr/>
        </p:nvSpPr>
        <p:spPr bwMode="auto">
          <a:xfrm>
            <a:off x="124063" y="4652764"/>
            <a:ext cx="2243138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A5002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15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的因数：</a:t>
            </a:r>
          </a:p>
        </p:txBody>
      </p:sp>
      <p:sp>
        <p:nvSpPr>
          <p:cNvPr id="67616" name="Rectangle 43"/>
          <p:cNvSpPr>
            <a:spLocks noChangeArrowheads="1"/>
          </p:cNvSpPr>
          <p:nvPr/>
        </p:nvSpPr>
        <p:spPr bwMode="auto">
          <a:xfrm>
            <a:off x="124063" y="5230217"/>
            <a:ext cx="2243138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A5002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17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的因数：</a:t>
            </a:r>
          </a:p>
        </p:txBody>
      </p:sp>
      <p:sp>
        <p:nvSpPr>
          <p:cNvPr id="67617" name="Rectangle 44"/>
          <p:cNvSpPr>
            <a:spLocks noChangeArrowheads="1"/>
          </p:cNvSpPr>
          <p:nvPr/>
        </p:nvSpPr>
        <p:spPr bwMode="auto">
          <a:xfrm>
            <a:off x="4456351" y="4005064"/>
            <a:ext cx="2243138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A5002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14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的因数：</a:t>
            </a:r>
          </a:p>
        </p:txBody>
      </p:sp>
      <p:sp>
        <p:nvSpPr>
          <p:cNvPr id="67618" name="Rectangle 45"/>
          <p:cNvSpPr>
            <a:spLocks noChangeArrowheads="1"/>
          </p:cNvSpPr>
          <p:nvPr/>
        </p:nvSpPr>
        <p:spPr bwMode="auto">
          <a:xfrm>
            <a:off x="4456351" y="4581327"/>
            <a:ext cx="2243138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A5002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16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的因数：</a:t>
            </a:r>
          </a:p>
        </p:txBody>
      </p:sp>
      <p:sp>
        <p:nvSpPr>
          <p:cNvPr id="67619" name="Rectangle 46"/>
          <p:cNvSpPr>
            <a:spLocks noChangeArrowheads="1"/>
          </p:cNvSpPr>
          <p:nvPr/>
        </p:nvSpPr>
        <p:spPr bwMode="auto">
          <a:xfrm>
            <a:off x="4465876" y="5157192"/>
            <a:ext cx="2243138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A5002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18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的因数：</a:t>
            </a:r>
          </a:p>
        </p:txBody>
      </p:sp>
      <p:sp>
        <p:nvSpPr>
          <p:cNvPr id="67620" name="Rectangle 47"/>
          <p:cNvSpPr>
            <a:spLocks noChangeArrowheads="1"/>
          </p:cNvSpPr>
          <p:nvPr/>
        </p:nvSpPr>
        <p:spPr bwMode="auto">
          <a:xfrm>
            <a:off x="124063" y="5823942"/>
            <a:ext cx="2243138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A5002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19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的因数：</a:t>
            </a:r>
          </a:p>
        </p:txBody>
      </p:sp>
      <p:sp>
        <p:nvSpPr>
          <p:cNvPr id="67621" name="Rectangle 48"/>
          <p:cNvSpPr>
            <a:spLocks noChangeArrowheads="1"/>
          </p:cNvSpPr>
          <p:nvPr/>
        </p:nvSpPr>
        <p:spPr bwMode="auto">
          <a:xfrm>
            <a:off x="4465876" y="5733256"/>
            <a:ext cx="2243138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A5002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20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的因数：</a:t>
            </a:r>
          </a:p>
        </p:txBody>
      </p:sp>
      <p:sp>
        <p:nvSpPr>
          <p:cNvPr id="67622" name="Rectangle 49"/>
          <p:cNvSpPr>
            <a:spLocks noChangeArrowheads="1"/>
          </p:cNvSpPr>
          <p:nvPr/>
        </p:nvSpPr>
        <p:spPr bwMode="auto">
          <a:xfrm>
            <a:off x="2224311" y="4129102"/>
            <a:ext cx="170815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1A940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 </a:t>
            </a:r>
            <a:r>
              <a:rPr lang="zh-CN" altLang="en-US" sz="3200" dirty="0">
                <a:solidFill>
                  <a:srgbClr val="1B58E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  <a:r>
              <a:rPr lang="zh-CN" altLang="en-US" sz="3200" dirty="0">
                <a:solidFill>
                  <a:srgbClr val="B9015D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13</a:t>
            </a:r>
          </a:p>
        </p:txBody>
      </p:sp>
      <p:sp>
        <p:nvSpPr>
          <p:cNvPr id="67623" name="Rectangle 50"/>
          <p:cNvSpPr>
            <a:spLocks noChangeArrowheads="1"/>
          </p:cNvSpPr>
          <p:nvPr/>
        </p:nvSpPr>
        <p:spPr bwMode="auto">
          <a:xfrm>
            <a:off x="2210024" y="4705364"/>
            <a:ext cx="145424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1A940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 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3 5</a:t>
            </a:r>
            <a:r>
              <a:rPr lang="zh-CN" altLang="en-US" sz="3200" dirty="0">
                <a:solidFill>
                  <a:srgbClr val="1B58E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3200" dirty="0">
                <a:solidFill>
                  <a:srgbClr val="B9015D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15</a:t>
            </a:r>
          </a:p>
        </p:txBody>
      </p:sp>
      <p:sp>
        <p:nvSpPr>
          <p:cNvPr id="67624" name="Rectangle 51"/>
          <p:cNvSpPr>
            <a:spLocks noChangeArrowheads="1"/>
          </p:cNvSpPr>
          <p:nvPr/>
        </p:nvSpPr>
        <p:spPr bwMode="auto">
          <a:xfrm>
            <a:off x="2235424" y="5225667"/>
            <a:ext cx="110799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>
                <a:solidFill>
                  <a:srgbClr val="1A940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 </a:t>
            </a:r>
            <a:r>
              <a:rPr lang="zh-CN" altLang="en-US" sz="3200">
                <a:solidFill>
                  <a:srgbClr val="1B58E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zh-CN" altLang="en-US" sz="3200">
                <a:solidFill>
                  <a:srgbClr val="B9015D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17</a:t>
            </a:r>
          </a:p>
        </p:txBody>
      </p:sp>
      <p:sp>
        <p:nvSpPr>
          <p:cNvPr id="67625" name="Rectangle 52"/>
          <p:cNvSpPr>
            <a:spLocks noChangeArrowheads="1"/>
          </p:cNvSpPr>
          <p:nvPr/>
        </p:nvSpPr>
        <p:spPr bwMode="auto">
          <a:xfrm>
            <a:off x="2235424" y="5828917"/>
            <a:ext cx="110799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>
                <a:solidFill>
                  <a:srgbClr val="1A940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 </a:t>
            </a:r>
            <a:r>
              <a:rPr lang="zh-CN" altLang="en-US" sz="3200">
                <a:solidFill>
                  <a:srgbClr val="1B58E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zh-CN" altLang="en-US" sz="3200">
                <a:solidFill>
                  <a:srgbClr val="B9015D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19</a:t>
            </a:r>
          </a:p>
        </p:txBody>
      </p:sp>
      <p:sp>
        <p:nvSpPr>
          <p:cNvPr id="67626" name="Rectangle 53"/>
          <p:cNvSpPr>
            <a:spLocks noChangeArrowheads="1"/>
          </p:cNvSpPr>
          <p:nvPr/>
        </p:nvSpPr>
        <p:spPr bwMode="auto">
          <a:xfrm>
            <a:off x="6589936" y="4014802"/>
            <a:ext cx="172354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1A940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3200" dirty="0">
                <a:solidFill>
                  <a:srgbClr val="1B58E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2  7</a:t>
            </a:r>
            <a:r>
              <a:rPr lang="zh-CN" altLang="en-US" sz="3200" dirty="0">
                <a:solidFill>
                  <a:srgbClr val="1B58E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3200" dirty="0">
                <a:solidFill>
                  <a:srgbClr val="B9015D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14</a:t>
            </a:r>
          </a:p>
        </p:txBody>
      </p:sp>
      <p:sp>
        <p:nvSpPr>
          <p:cNvPr id="67627" name="Rectangle 54"/>
          <p:cNvSpPr>
            <a:spLocks noChangeArrowheads="1"/>
          </p:cNvSpPr>
          <p:nvPr/>
        </p:nvSpPr>
        <p:spPr bwMode="auto">
          <a:xfrm>
            <a:off x="6607399" y="4605352"/>
            <a:ext cx="203132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1A940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  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2 4  8 </a:t>
            </a:r>
            <a:r>
              <a:rPr lang="zh-CN" altLang="en-US" sz="3200" dirty="0">
                <a:solidFill>
                  <a:srgbClr val="B9015D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16</a:t>
            </a:r>
          </a:p>
        </p:txBody>
      </p:sp>
      <p:sp>
        <p:nvSpPr>
          <p:cNvPr id="67628" name="Rectangle 55"/>
          <p:cNvSpPr>
            <a:spLocks noChangeArrowheads="1"/>
          </p:cNvSpPr>
          <p:nvPr/>
        </p:nvSpPr>
        <p:spPr bwMode="auto">
          <a:xfrm>
            <a:off x="6637561" y="5195505"/>
            <a:ext cx="204414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1A940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 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2 3 6 9 </a:t>
            </a:r>
            <a:r>
              <a:rPr lang="zh-CN" altLang="en-US" sz="3200" dirty="0">
                <a:solidFill>
                  <a:srgbClr val="B9015D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18</a:t>
            </a:r>
          </a:p>
        </p:txBody>
      </p:sp>
      <p:sp>
        <p:nvSpPr>
          <p:cNvPr id="67629" name="Rectangle 56"/>
          <p:cNvSpPr>
            <a:spLocks noChangeArrowheads="1"/>
          </p:cNvSpPr>
          <p:nvPr/>
        </p:nvSpPr>
        <p:spPr bwMode="auto">
          <a:xfrm>
            <a:off x="6655970" y="5733256"/>
            <a:ext cx="223651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1A940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 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2 4 5 10 </a:t>
            </a:r>
            <a:r>
              <a:rPr lang="zh-CN" altLang="en-US" sz="3200" dirty="0">
                <a:solidFill>
                  <a:srgbClr val="B9015D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20</a:t>
            </a:r>
          </a:p>
        </p:txBody>
      </p:sp>
      <p:grpSp>
        <p:nvGrpSpPr>
          <p:cNvPr id="46" name="Group 8"/>
          <p:cNvGrpSpPr>
            <a:grpSpLocks/>
          </p:cNvGrpSpPr>
          <p:nvPr/>
        </p:nvGrpSpPr>
        <p:grpSpPr bwMode="auto">
          <a:xfrm>
            <a:off x="6407151" y="179117"/>
            <a:ext cx="2592387" cy="1008063"/>
            <a:chOff x="0" y="0"/>
            <a:chExt cx="1633" cy="635"/>
          </a:xfrm>
        </p:grpSpPr>
        <p:pic>
          <p:nvPicPr>
            <p:cNvPr id="47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8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/>
              <a:r>
                <a:rPr lang="zh-CN" altLang="en-US" sz="3200" dirty="0">
                  <a:latin typeface="Arial" pitchFamily="34" charset="0"/>
                  <a:ea typeface="黑体" pitchFamily="49" charset="-122"/>
                </a:rPr>
                <a:t>学 习 新 知</a:t>
              </a:r>
            </a:p>
          </p:txBody>
        </p:sp>
      </p:grpSp>
    </p:spTree>
    <p:extLst>
      <p:ext uri="{BB962C8B-B14F-4D97-AF65-F5344CB8AC3E}">
        <p14:creationId xmlns="" xmlns:p14="http://schemas.microsoft.com/office/powerpoint/2010/main" val="213380598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7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7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7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7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7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7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7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67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67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67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67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67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67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67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67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67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67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67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67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67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9" grpId="0" autoUpdateAnimBg="0"/>
      <p:bldP spid="67590" grpId="0" autoUpdateAnimBg="0"/>
      <p:bldP spid="67591" grpId="0" autoUpdateAnimBg="0"/>
      <p:bldP spid="67592" grpId="0" autoUpdateAnimBg="0"/>
      <p:bldP spid="67593" grpId="0" autoUpdateAnimBg="0"/>
      <p:bldP spid="67594" grpId="0" autoUpdateAnimBg="0"/>
      <p:bldP spid="67595" grpId="0" autoUpdateAnimBg="0"/>
      <p:bldP spid="67596" grpId="0" autoUpdateAnimBg="0"/>
      <p:bldP spid="67597" grpId="0" autoUpdateAnimBg="0"/>
      <p:bldP spid="67598" grpId="0" autoUpdateAnimBg="0"/>
      <p:bldP spid="67599" grpId="0" autoUpdateAnimBg="0"/>
      <p:bldP spid="67600" grpId="0" autoUpdateAnimBg="0"/>
      <p:bldP spid="67622" grpId="0" autoUpdateAnimBg="0"/>
      <p:bldP spid="67623" grpId="0" autoUpdateAnimBg="0"/>
      <p:bldP spid="67624" grpId="0" autoUpdateAnimBg="0"/>
      <p:bldP spid="67625" grpId="0" autoUpdateAnimBg="0"/>
      <p:bldP spid="67626" grpId="0" autoUpdateAnimBg="0"/>
      <p:bldP spid="67627" grpId="0" autoUpdateAnimBg="0"/>
      <p:bldP spid="67628" grpId="0" autoUpdateAnimBg="0"/>
      <p:bldP spid="67629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Text Box 4"/>
          <p:cNvSpPr txBox="1">
            <a:spLocks noChangeArrowheads="1"/>
          </p:cNvSpPr>
          <p:nvPr/>
        </p:nvSpPr>
        <p:spPr bwMode="auto">
          <a:xfrm>
            <a:off x="592138" y="266700"/>
            <a:ext cx="1841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68611" name="Group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="" xmlns:p14="http://schemas.microsoft.com/office/powerpoint/2010/main" val="2466112054"/>
              </p:ext>
            </p:extLst>
          </p:nvPr>
        </p:nvGraphicFramePr>
        <p:xfrm>
          <a:off x="250825" y="1694740"/>
          <a:ext cx="8502650" cy="2094300"/>
        </p:xfrm>
        <a:graphic>
          <a:graphicData uri="http://schemas.openxmlformats.org/drawingml/2006/table">
            <a:tbl>
              <a:tblPr/>
              <a:tblGrid>
                <a:gridCol w="1584871"/>
                <a:gridCol w="3456384"/>
                <a:gridCol w="3461395"/>
              </a:tblGrid>
              <a:tr h="991144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只有一个因数</a:t>
                      </a:r>
                    </a:p>
                  </a:txBody>
                  <a:tcPr marL="91439" marR="91439" marT="45724" marB="45724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只有</a:t>
                      </a:r>
                      <a:r>
                        <a:rPr kumimoji="0" lang="en-US" altLang="zh-CN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和它本身两个因数</a:t>
                      </a:r>
                    </a:p>
                  </a:txBody>
                  <a:tcPr marL="91439" marR="91439" marT="45724" marB="4572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有两个以上的因数</a:t>
                      </a:r>
                    </a:p>
                  </a:txBody>
                  <a:tcPr marL="91439" marR="91439" marT="45724" marB="4572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27492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9" marR="91439" marT="45724" marB="45724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9" marR="91439" marT="45724" marB="4572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9" marR="91439" marT="45724" marB="4572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8625" name="Text Box 38"/>
          <p:cNvSpPr txBox="1">
            <a:spLocks noChangeArrowheads="1"/>
          </p:cNvSpPr>
          <p:nvPr/>
        </p:nvSpPr>
        <p:spPr bwMode="auto">
          <a:xfrm>
            <a:off x="774019" y="2859418"/>
            <a:ext cx="53816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dirty="0">
                <a:solidFill>
                  <a:srgbClr val="FF0000"/>
                </a:solidFill>
                <a:latin typeface="+mj-lt"/>
              </a:rPr>
              <a:t>1</a:t>
            </a:r>
          </a:p>
        </p:txBody>
      </p:sp>
      <p:sp>
        <p:nvSpPr>
          <p:cNvPr id="68626" name="Text Box 39"/>
          <p:cNvSpPr txBox="1">
            <a:spLocks noChangeArrowheads="1"/>
          </p:cNvSpPr>
          <p:nvPr/>
        </p:nvSpPr>
        <p:spPr bwMode="auto">
          <a:xfrm>
            <a:off x="3378717" y="3084624"/>
            <a:ext cx="75659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tx2"/>
              </a:buClr>
              <a:buSzPct val="65000"/>
              <a:buFont typeface="Wingdings" panose="05000000000000000000" pitchFamily="2" charset="2"/>
              <a:buNone/>
            </a:pPr>
            <a:r>
              <a:rPr lang="en-US" altLang="zh-CN" sz="3600" dirty="0" smtClean="0">
                <a:solidFill>
                  <a:srgbClr val="FF0000"/>
                </a:solidFill>
              </a:rPr>
              <a:t>19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68627" name="Text Box 40"/>
          <p:cNvSpPr txBox="1">
            <a:spLocks noChangeArrowheads="1"/>
          </p:cNvSpPr>
          <p:nvPr/>
        </p:nvSpPr>
        <p:spPr bwMode="auto">
          <a:xfrm>
            <a:off x="8083984" y="3214202"/>
            <a:ext cx="67551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dirty="0" smtClean="0">
                <a:solidFill>
                  <a:srgbClr val="FF0000"/>
                </a:solidFill>
                <a:latin typeface="+mj-lt"/>
              </a:rPr>
              <a:t>20</a:t>
            </a:r>
            <a:endParaRPr lang="en-US" altLang="zh-CN" sz="3600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68629" name="Text Box 43"/>
          <p:cNvSpPr txBox="1">
            <a:spLocks noChangeArrowheads="1"/>
          </p:cNvSpPr>
          <p:nvPr/>
        </p:nvSpPr>
        <p:spPr bwMode="auto">
          <a:xfrm>
            <a:off x="1384300" y="2640225"/>
            <a:ext cx="1841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68630" name="Rectangle 46"/>
          <p:cNvSpPr>
            <a:spLocks noChangeArrowheads="1"/>
          </p:cNvSpPr>
          <p:nvPr/>
        </p:nvSpPr>
        <p:spPr bwMode="auto">
          <a:xfrm>
            <a:off x="2843213" y="1052736"/>
            <a:ext cx="136842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质数</a:t>
            </a:r>
          </a:p>
        </p:txBody>
      </p:sp>
      <p:sp>
        <p:nvSpPr>
          <p:cNvPr id="68631" name="Rectangle 47"/>
          <p:cNvSpPr>
            <a:spLocks noChangeArrowheads="1"/>
          </p:cNvSpPr>
          <p:nvPr/>
        </p:nvSpPr>
        <p:spPr bwMode="auto">
          <a:xfrm>
            <a:off x="6227763" y="1052959"/>
            <a:ext cx="206375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合数</a:t>
            </a:r>
          </a:p>
        </p:txBody>
      </p:sp>
      <p:sp>
        <p:nvSpPr>
          <p:cNvPr id="68632" name="Text Box 56"/>
          <p:cNvSpPr txBox="1">
            <a:spLocks noChangeArrowheads="1"/>
          </p:cNvSpPr>
          <p:nvPr/>
        </p:nvSpPr>
        <p:spPr bwMode="auto">
          <a:xfrm>
            <a:off x="373562" y="3839903"/>
            <a:ext cx="8280400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一个数，如果只有1和它本身两个因数，这样的数叫做</a:t>
            </a:r>
            <a:r>
              <a:rPr lang="zh-CN" altLang="en-US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质数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（或</a:t>
            </a:r>
            <a:r>
              <a:rPr lang="zh-CN" altLang="en-US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素数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）。</a:t>
            </a:r>
          </a:p>
        </p:txBody>
      </p:sp>
      <p:sp>
        <p:nvSpPr>
          <p:cNvPr id="68633" name="Text Box 57"/>
          <p:cNvSpPr txBox="1">
            <a:spLocks noChangeArrowheads="1"/>
          </p:cNvSpPr>
          <p:nvPr/>
        </p:nvSpPr>
        <p:spPr bwMode="auto">
          <a:xfrm>
            <a:off x="229099" y="4705091"/>
            <a:ext cx="8534400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一个数，如果除了1和它本身还有别的因数，这样的数叫做</a:t>
            </a:r>
            <a:r>
              <a:rPr lang="zh-CN" altLang="en-US" sz="32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合数</a:t>
            </a:r>
            <a:r>
              <a:rPr lang="zh-CN" altLang="en-US" sz="320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</a:p>
        </p:txBody>
      </p:sp>
      <p:sp>
        <p:nvSpPr>
          <p:cNvPr id="68634" name="Text Box 58"/>
          <p:cNvSpPr txBox="1">
            <a:spLocks noChangeArrowheads="1"/>
          </p:cNvSpPr>
          <p:nvPr/>
        </p:nvSpPr>
        <p:spPr bwMode="auto">
          <a:xfrm>
            <a:off x="949824" y="5640128"/>
            <a:ext cx="623678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1既不是</a:t>
            </a:r>
            <a:r>
              <a:rPr lang="zh-CN" altLang="en-US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质数，也不是合数。</a:t>
            </a:r>
          </a:p>
        </p:txBody>
      </p:sp>
      <p:sp>
        <p:nvSpPr>
          <p:cNvPr id="68636" name="Rectangle 28"/>
          <p:cNvSpPr>
            <a:spLocks noChangeArrowheads="1"/>
          </p:cNvSpPr>
          <p:nvPr/>
        </p:nvSpPr>
        <p:spPr bwMode="auto">
          <a:xfrm>
            <a:off x="784409" y="549335"/>
            <a:ext cx="818038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将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1~20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各数按因数各数的多少分类。</a:t>
            </a:r>
          </a:p>
        </p:txBody>
      </p:sp>
      <p:sp>
        <p:nvSpPr>
          <p:cNvPr id="2" name="矩形 1"/>
          <p:cNvSpPr/>
          <p:nvPr/>
        </p:nvSpPr>
        <p:spPr>
          <a:xfrm>
            <a:off x="1949180" y="2657114"/>
            <a:ext cx="8819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+mj-lt"/>
              </a:rPr>
              <a:t>2</a:t>
            </a:r>
            <a:r>
              <a:rPr lang="zh-CN" altLang="en-US" sz="3600" dirty="0">
                <a:solidFill>
                  <a:srgbClr val="FF0000"/>
                </a:solidFill>
                <a:latin typeface="+mj-lt"/>
              </a:rPr>
              <a:t>，</a:t>
            </a:r>
            <a:endParaRPr lang="zh-CN" altLang="en-US" sz="3600" dirty="0">
              <a:latin typeface="+mj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456199" y="2651549"/>
            <a:ext cx="8819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+mj-lt"/>
              </a:rPr>
              <a:t>3</a:t>
            </a:r>
            <a:r>
              <a:rPr lang="zh-CN" altLang="en-US" sz="3600" dirty="0">
                <a:solidFill>
                  <a:srgbClr val="FF0000"/>
                </a:solidFill>
                <a:latin typeface="+mj-lt"/>
              </a:rPr>
              <a:t>，</a:t>
            </a:r>
            <a:endParaRPr lang="zh-CN" altLang="en-US" sz="3600" dirty="0">
              <a:latin typeface="+mj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62175" y="2651548"/>
            <a:ext cx="8819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+mj-lt"/>
              </a:rPr>
              <a:t>5</a:t>
            </a:r>
            <a:r>
              <a:rPr lang="zh-CN" altLang="en-US" sz="3600" dirty="0">
                <a:solidFill>
                  <a:srgbClr val="FF0000"/>
                </a:solidFill>
                <a:latin typeface="+mj-lt"/>
              </a:rPr>
              <a:t>，</a:t>
            </a:r>
            <a:endParaRPr lang="zh-CN" altLang="en-US" sz="3600" dirty="0">
              <a:latin typeface="+mj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473211" y="2640225"/>
            <a:ext cx="8819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+mj-lt"/>
              </a:rPr>
              <a:t>7</a:t>
            </a:r>
            <a:r>
              <a:rPr lang="zh-CN" altLang="en-US" sz="3600" dirty="0">
                <a:solidFill>
                  <a:srgbClr val="FF0000"/>
                </a:solidFill>
                <a:latin typeface="+mj-lt"/>
              </a:rPr>
              <a:t>，</a:t>
            </a:r>
            <a:endParaRPr lang="zh-CN" altLang="en-US" sz="3600" dirty="0">
              <a:latin typeface="+mj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75170" y="2621405"/>
            <a:ext cx="111601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+mj-lt"/>
              </a:rPr>
              <a:t>11</a:t>
            </a:r>
            <a:r>
              <a:rPr lang="zh-CN" altLang="en-US" sz="3600" dirty="0">
                <a:solidFill>
                  <a:srgbClr val="FF0000"/>
                </a:solidFill>
                <a:latin typeface="+mj-lt"/>
              </a:rPr>
              <a:t>，</a:t>
            </a:r>
            <a:endParaRPr lang="zh-CN" altLang="en-US" sz="3600" dirty="0">
              <a:latin typeface="+mj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928292" y="3102534"/>
            <a:ext cx="111601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+mj-lt"/>
              </a:rPr>
              <a:t>13</a:t>
            </a:r>
            <a:r>
              <a:rPr lang="zh-CN" altLang="en-US" sz="3600" dirty="0">
                <a:solidFill>
                  <a:srgbClr val="FF0000"/>
                </a:solidFill>
                <a:latin typeface="+mj-lt"/>
              </a:rPr>
              <a:t>，</a:t>
            </a:r>
            <a:endParaRPr lang="zh-CN" altLang="en-US" sz="3600" dirty="0">
              <a:latin typeface="+mj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53877" y="3077717"/>
            <a:ext cx="111601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+mj-lt"/>
              </a:rPr>
              <a:t>17</a:t>
            </a:r>
            <a:r>
              <a:rPr lang="zh-CN" altLang="en-US" sz="3600" dirty="0">
                <a:solidFill>
                  <a:srgbClr val="FF0000"/>
                </a:solidFill>
                <a:latin typeface="+mj-lt"/>
              </a:rPr>
              <a:t>，</a:t>
            </a:r>
            <a:endParaRPr lang="zh-CN" altLang="en-US" sz="3600" dirty="0">
              <a:latin typeface="+mj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444670" y="2677131"/>
            <a:ext cx="64152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+mj-lt"/>
              </a:rPr>
              <a:t>4, </a:t>
            </a:r>
            <a:endParaRPr lang="zh-CN" altLang="en-US" sz="3600" dirty="0">
              <a:latin typeface="+mj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941378" y="2677131"/>
            <a:ext cx="64152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+mj-lt"/>
              </a:rPr>
              <a:t>6, </a:t>
            </a:r>
            <a:endParaRPr lang="zh-CN" altLang="en-US" sz="3600" dirty="0">
              <a:latin typeface="+mj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415409" y="2677130"/>
            <a:ext cx="64152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+mj-lt"/>
              </a:rPr>
              <a:t>8, </a:t>
            </a:r>
            <a:endParaRPr lang="zh-CN" altLang="en-US" sz="3600" dirty="0">
              <a:latin typeface="+mj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889440" y="2668901"/>
            <a:ext cx="64152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+mj-lt"/>
              </a:rPr>
              <a:t>9, </a:t>
            </a:r>
            <a:endParaRPr lang="zh-CN" altLang="en-US" sz="3600" dirty="0">
              <a:latin typeface="+mj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346013" y="2670642"/>
            <a:ext cx="87556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+mj-lt"/>
              </a:rPr>
              <a:t>10, </a:t>
            </a:r>
            <a:endParaRPr lang="zh-CN" altLang="en-US" sz="3600" dirty="0">
              <a:latin typeface="+mj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964950" y="2670641"/>
            <a:ext cx="87556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+mj-lt"/>
              </a:rPr>
              <a:t>12, </a:t>
            </a:r>
            <a:endParaRPr lang="zh-CN" altLang="en-US" sz="3600" dirty="0">
              <a:latin typeface="+mj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355288" y="3237379"/>
            <a:ext cx="87556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+mj-lt"/>
              </a:rPr>
              <a:t>14, </a:t>
            </a:r>
            <a:endParaRPr lang="zh-CN" altLang="en-US" sz="3600" dirty="0">
              <a:latin typeface="+mj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991875" y="3218279"/>
            <a:ext cx="87556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+mj-lt"/>
              </a:rPr>
              <a:t>15, </a:t>
            </a:r>
            <a:endParaRPr lang="zh-CN" altLang="en-US" sz="3600" dirty="0">
              <a:latin typeface="+mj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667303" y="3220020"/>
            <a:ext cx="87556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+mj-lt"/>
              </a:rPr>
              <a:t>16, </a:t>
            </a:r>
            <a:endParaRPr lang="zh-CN" altLang="en-US" sz="3600" dirty="0">
              <a:latin typeface="+mj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315375" y="3218279"/>
            <a:ext cx="87556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+mj-lt"/>
              </a:rPr>
              <a:t>18, </a:t>
            </a:r>
            <a:endParaRPr lang="zh-CN" altLang="en-US" sz="3600" dirty="0">
              <a:latin typeface="+mj-l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5095936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86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86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86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86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8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8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686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8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8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686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68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68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4" dur="500"/>
                                        <p:tgtEl>
                                          <p:spTgt spid="686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9" dur="500"/>
                                        <p:tgtEl>
                                          <p:spTgt spid="68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4" dur="500"/>
                                        <p:tgtEl>
                                          <p:spTgt spid="686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9" dur="500"/>
                                        <p:tgtEl>
                                          <p:spTgt spid="68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4" dur="500"/>
                                        <p:tgtEl>
                                          <p:spTgt spid="686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25" grpId="0"/>
      <p:bldP spid="68626" grpId="0"/>
      <p:bldP spid="68627" grpId="0"/>
      <p:bldP spid="68629" grpId="0"/>
      <p:bldP spid="68630" grpId="0" autoUpdateAnimBg="0"/>
      <p:bldP spid="68631" grpId="0" autoUpdateAnimBg="0"/>
      <p:bldP spid="68632" grpId="0" autoUpdateAnimBg="0"/>
      <p:bldP spid="68633" grpId="0" autoUpdateAnimBg="0"/>
      <p:bldP spid="68634" grpId="0" autoUpdateAnimBg="0"/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Text Box 4"/>
          <p:cNvSpPr txBox="1">
            <a:spLocks noChangeArrowheads="1"/>
          </p:cNvSpPr>
          <p:nvPr/>
        </p:nvSpPr>
        <p:spPr bwMode="auto">
          <a:xfrm>
            <a:off x="1043608" y="693737"/>
            <a:ext cx="727075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找出</a:t>
            </a:r>
            <a:r>
              <a:rPr lang="en-US" altLang="zh-CN" sz="36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36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00</a:t>
            </a:r>
            <a:r>
              <a:rPr lang="zh-CN" altLang="en-US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以内的质数,做一个质数表。</a:t>
            </a:r>
          </a:p>
        </p:txBody>
      </p:sp>
      <p:sp>
        <p:nvSpPr>
          <p:cNvPr id="69635" name="Text Box 5"/>
          <p:cNvSpPr txBox="1">
            <a:spLocks noChangeArrowheads="1"/>
          </p:cNvSpPr>
          <p:nvPr/>
        </p:nvSpPr>
        <p:spPr bwMode="auto">
          <a:xfrm>
            <a:off x="796157" y="1229343"/>
            <a:ext cx="633571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463634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要求：以三人为一小组合作学习。</a:t>
            </a:r>
          </a:p>
        </p:txBody>
      </p:sp>
      <p:sp>
        <p:nvSpPr>
          <p:cNvPr id="69636" name="Text Box 6"/>
          <p:cNvSpPr txBox="1">
            <a:spLocks noChangeArrowheads="1"/>
          </p:cNvSpPr>
          <p:nvPr/>
        </p:nvSpPr>
        <p:spPr bwMode="auto">
          <a:xfrm>
            <a:off x="2267744" y="4212377"/>
            <a:ext cx="54006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 smtClean="0">
                <a:solidFill>
                  <a:srgbClr val="463634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⑤划</a:t>
            </a:r>
            <a:r>
              <a:rPr lang="zh-CN" altLang="en-US" sz="3200" dirty="0">
                <a:solidFill>
                  <a:srgbClr val="463634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去７的倍数（但７除外）</a:t>
            </a:r>
          </a:p>
        </p:txBody>
      </p:sp>
      <p:sp>
        <p:nvSpPr>
          <p:cNvPr id="69637" name="Text Box 8"/>
          <p:cNvSpPr txBox="1">
            <a:spLocks noChangeArrowheads="1"/>
          </p:cNvSpPr>
          <p:nvPr/>
        </p:nvSpPr>
        <p:spPr bwMode="auto">
          <a:xfrm>
            <a:off x="888119" y="4869160"/>
            <a:ext cx="562809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CA330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想：划去的数都是什么</a:t>
            </a:r>
            <a:r>
              <a:rPr lang="zh-CN" altLang="en-US" sz="3200" dirty="0" smtClean="0">
                <a:solidFill>
                  <a:srgbClr val="CA330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数</a:t>
            </a:r>
            <a:r>
              <a:rPr lang="zh-CN" altLang="en-US" sz="3200" dirty="0">
                <a:solidFill>
                  <a:srgbClr val="CA330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？</a:t>
            </a:r>
          </a:p>
        </p:txBody>
      </p:sp>
      <p:sp>
        <p:nvSpPr>
          <p:cNvPr id="69638" name="AutoShape 6"/>
          <p:cNvSpPr>
            <a:spLocks noChangeArrowheads="1"/>
          </p:cNvSpPr>
          <p:nvPr/>
        </p:nvSpPr>
        <p:spPr bwMode="auto">
          <a:xfrm>
            <a:off x="252413" y="260350"/>
            <a:ext cx="1223962" cy="719138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00"/>
          </a:solidFill>
          <a:ln w="9525" cmpd="sng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zh-CN" altLang="en-US">
                <a:solidFill>
                  <a:srgbClr val="0000FF"/>
                </a:solidFill>
                <a:latin typeface="楷体_GB2312" pitchFamily="49" charset="-122"/>
              </a:rPr>
              <a:t>例1</a:t>
            </a:r>
          </a:p>
        </p:txBody>
      </p:sp>
      <p:sp>
        <p:nvSpPr>
          <p:cNvPr id="2" name="矩形 1"/>
          <p:cNvSpPr/>
          <p:nvPr/>
        </p:nvSpPr>
        <p:spPr>
          <a:xfrm>
            <a:off x="864394" y="1916832"/>
            <a:ext cx="14588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463634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建议</a:t>
            </a:r>
            <a:r>
              <a:rPr lang="zh-CN" altLang="en-US" sz="3200" dirty="0" smtClean="0">
                <a:solidFill>
                  <a:srgbClr val="463634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：</a:t>
            </a:r>
            <a:endParaRPr lang="zh-CN" altLang="en-US" sz="3200" dirty="0">
              <a:solidFill>
                <a:srgbClr val="463634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34832" y="3068960"/>
            <a:ext cx="57390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200" dirty="0" smtClean="0">
                <a:solidFill>
                  <a:srgbClr val="463634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③划</a:t>
            </a:r>
            <a:r>
              <a:rPr lang="zh-CN" altLang="en-US" sz="3200" dirty="0">
                <a:solidFill>
                  <a:srgbClr val="463634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去５的倍数（但５除外） </a:t>
            </a:r>
          </a:p>
        </p:txBody>
      </p:sp>
      <p:sp>
        <p:nvSpPr>
          <p:cNvPr id="4" name="矩形 3"/>
          <p:cNvSpPr/>
          <p:nvPr/>
        </p:nvSpPr>
        <p:spPr>
          <a:xfrm>
            <a:off x="2222915" y="3636313"/>
            <a:ext cx="551946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463634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④划</a:t>
            </a:r>
            <a:r>
              <a:rPr lang="zh-CN" altLang="en-US" sz="3200" dirty="0">
                <a:solidFill>
                  <a:srgbClr val="463634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去３的倍数（但３</a:t>
            </a:r>
            <a:r>
              <a:rPr lang="zh-CN" altLang="en-US" sz="3200" dirty="0" smtClean="0">
                <a:solidFill>
                  <a:srgbClr val="463634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除外）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22915" y="2484185"/>
            <a:ext cx="551946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200" dirty="0" smtClean="0">
                <a:solidFill>
                  <a:srgbClr val="463634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②划</a:t>
            </a:r>
            <a:r>
              <a:rPr lang="zh-CN" altLang="en-US" sz="3200" dirty="0">
                <a:solidFill>
                  <a:srgbClr val="463634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去２的倍数（但２除外）</a:t>
            </a:r>
          </a:p>
        </p:txBody>
      </p:sp>
      <p:sp>
        <p:nvSpPr>
          <p:cNvPr id="6" name="矩形 5"/>
          <p:cNvSpPr/>
          <p:nvPr/>
        </p:nvSpPr>
        <p:spPr>
          <a:xfrm>
            <a:off x="1675252" y="5535162"/>
            <a:ext cx="45063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CA330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为什么2, 5, 3, 7 </a:t>
            </a:r>
            <a:r>
              <a:rPr lang="zh-CN" altLang="en-US" sz="3200" dirty="0" smtClean="0">
                <a:solidFill>
                  <a:srgbClr val="CA330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要</a:t>
            </a:r>
            <a:r>
              <a:rPr lang="zh-CN" altLang="en-US" sz="3200" dirty="0">
                <a:solidFill>
                  <a:srgbClr val="CA330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除外？</a:t>
            </a:r>
          </a:p>
        </p:txBody>
      </p:sp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5572098" y="4919467"/>
            <a:ext cx="240180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 smtClean="0">
                <a:solidFill>
                  <a:srgbClr val="CA330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3200" dirty="0" smtClean="0">
                <a:solidFill>
                  <a:srgbClr val="CA330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3200" dirty="0" smtClean="0">
                <a:solidFill>
                  <a:srgbClr val="CA330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和合数）</a:t>
            </a:r>
            <a:endParaRPr lang="zh-CN" altLang="en-US" sz="3200" dirty="0">
              <a:solidFill>
                <a:srgbClr val="CA330A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3" name="Text Box 8"/>
          <p:cNvSpPr txBox="1">
            <a:spLocks noChangeArrowheads="1"/>
          </p:cNvSpPr>
          <p:nvPr/>
        </p:nvSpPr>
        <p:spPr bwMode="auto">
          <a:xfrm>
            <a:off x="5587447" y="5566082"/>
            <a:ext cx="376963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 smtClean="0">
                <a:solidFill>
                  <a:srgbClr val="CA330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（它们是质数）</a:t>
            </a:r>
            <a:endParaRPr lang="zh-CN" altLang="en-US" sz="3200" dirty="0">
              <a:solidFill>
                <a:srgbClr val="CA330A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195736" y="1916832"/>
            <a:ext cx="16081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463634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①划</a:t>
            </a:r>
            <a:r>
              <a:rPr lang="zh-CN" altLang="en-US" sz="3200" dirty="0" smtClean="0">
                <a:solidFill>
                  <a:srgbClr val="463634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去</a:t>
            </a:r>
            <a:r>
              <a:rPr lang="en-US" altLang="zh-CN" sz="3200" dirty="0" smtClean="0">
                <a:solidFill>
                  <a:srgbClr val="463634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endParaRPr lang="zh-CN" altLang="en-US" sz="3200" dirty="0">
              <a:solidFill>
                <a:srgbClr val="463634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3378005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9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9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5" grpId="0" autoUpdateAnimBg="0"/>
      <p:bldP spid="69636" grpId="0"/>
      <p:bldP spid="69637" grpId="0"/>
      <p:bldP spid="2" grpId="0"/>
      <p:bldP spid="3" grpId="0"/>
      <p:bldP spid="4" grpId="0"/>
      <p:bldP spid="5" grpId="0"/>
      <p:bldP spid="6" grpId="0"/>
      <p:bldP spid="12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2" name="Group 127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509587310"/>
              </p:ext>
            </p:extLst>
          </p:nvPr>
        </p:nvGraphicFramePr>
        <p:xfrm>
          <a:off x="1403648" y="838667"/>
          <a:ext cx="7475536" cy="5093569"/>
        </p:xfrm>
        <a:graphic>
          <a:graphicData uri="http://schemas.openxmlformats.org/drawingml/2006/table">
            <a:tbl>
              <a:tblPr/>
              <a:tblGrid>
                <a:gridCol w="756932"/>
                <a:gridCol w="751908"/>
                <a:gridCol w="763630"/>
                <a:gridCol w="701668"/>
                <a:gridCol w="807170"/>
                <a:gridCol w="756932"/>
                <a:gridCol w="751908"/>
                <a:gridCol w="761955"/>
                <a:gridCol w="751908"/>
                <a:gridCol w="671525"/>
              </a:tblGrid>
              <a:tr h="49832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</a:p>
                  </a:txBody>
                  <a:tcPr marL="76200" marR="76200" marT="38105" marB="38105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832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</a:t>
                      </a:r>
                    </a:p>
                  </a:txBody>
                  <a:tcPr marL="76200" marR="76200" marT="38105" marB="38105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16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17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18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19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20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832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21</a:t>
                      </a:r>
                    </a:p>
                  </a:txBody>
                  <a:tcPr marL="76200" marR="76200" marT="38105" marB="38105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22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23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24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25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26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27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28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29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30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832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31</a:t>
                      </a:r>
                    </a:p>
                  </a:txBody>
                  <a:tcPr marL="76200" marR="76200" marT="38105" marB="38105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32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33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34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35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36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37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38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39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40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832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41</a:t>
                      </a:r>
                    </a:p>
                  </a:txBody>
                  <a:tcPr marL="76200" marR="76200" marT="38105" marB="38105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42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43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44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45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46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47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48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49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50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832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51</a:t>
                      </a:r>
                    </a:p>
                  </a:txBody>
                  <a:tcPr marL="76200" marR="76200" marT="38105" marB="38105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52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53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54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55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56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57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58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59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60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832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61</a:t>
                      </a:r>
                    </a:p>
                  </a:txBody>
                  <a:tcPr marL="76200" marR="76200" marT="38105" marB="38105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62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63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64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65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66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67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68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69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70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832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71</a:t>
                      </a:r>
                    </a:p>
                  </a:txBody>
                  <a:tcPr marL="76200" marR="76200" marT="38105" marB="38105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72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73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74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75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76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77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78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79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80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832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81</a:t>
                      </a:r>
                    </a:p>
                  </a:txBody>
                  <a:tcPr marL="76200" marR="76200" marT="38105" marB="38105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82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83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84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85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86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87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88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89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90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7199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91</a:t>
                      </a:r>
                    </a:p>
                  </a:txBody>
                  <a:tcPr marL="76200" marR="76200" marT="38105" marB="38105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92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93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94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95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96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97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98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99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100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cxnSp>
        <p:nvCxnSpPr>
          <p:cNvPr id="5" name="直接连接符 4"/>
          <p:cNvCxnSpPr>
            <a:cxnSpLocks noChangeShapeType="1"/>
          </p:cNvCxnSpPr>
          <p:nvPr/>
        </p:nvCxnSpPr>
        <p:spPr bwMode="auto">
          <a:xfrm>
            <a:off x="1547664" y="910255"/>
            <a:ext cx="503238" cy="357187"/>
          </a:xfrm>
          <a:prstGeom prst="line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6" name="直接连接符 5"/>
          <p:cNvCxnSpPr>
            <a:cxnSpLocks noChangeShapeType="1"/>
          </p:cNvCxnSpPr>
          <p:nvPr/>
        </p:nvCxnSpPr>
        <p:spPr bwMode="auto">
          <a:xfrm>
            <a:off x="3757874" y="959062"/>
            <a:ext cx="503237" cy="357188"/>
          </a:xfrm>
          <a:prstGeom prst="line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7" name="直接连接符 6"/>
          <p:cNvCxnSpPr>
            <a:cxnSpLocks noChangeShapeType="1"/>
          </p:cNvCxnSpPr>
          <p:nvPr/>
        </p:nvCxnSpPr>
        <p:spPr bwMode="auto">
          <a:xfrm>
            <a:off x="5230019" y="923131"/>
            <a:ext cx="503237" cy="357188"/>
          </a:xfrm>
          <a:prstGeom prst="line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8" name="直接连接符 7"/>
          <p:cNvCxnSpPr>
            <a:cxnSpLocks noChangeShapeType="1"/>
          </p:cNvCxnSpPr>
          <p:nvPr/>
        </p:nvCxnSpPr>
        <p:spPr bwMode="auto">
          <a:xfrm>
            <a:off x="6769130" y="909903"/>
            <a:ext cx="503238" cy="357188"/>
          </a:xfrm>
          <a:prstGeom prst="line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9" name="直接连接符 8"/>
          <p:cNvCxnSpPr>
            <a:cxnSpLocks noChangeShapeType="1"/>
          </p:cNvCxnSpPr>
          <p:nvPr/>
        </p:nvCxnSpPr>
        <p:spPr bwMode="auto">
          <a:xfrm>
            <a:off x="8244408" y="909904"/>
            <a:ext cx="503238" cy="357187"/>
          </a:xfrm>
          <a:prstGeom prst="line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10" name="直接连接符 9"/>
          <p:cNvCxnSpPr>
            <a:cxnSpLocks noChangeShapeType="1"/>
          </p:cNvCxnSpPr>
          <p:nvPr/>
        </p:nvCxnSpPr>
        <p:spPr bwMode="auto">
          <a:xfrm>
            <a:off x="2339752" y="1381162"/>
            <a:ext cx="503238" cy="357187"/>
          </a:xfrm>
          <a:prstGeom prst="line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11" name="直接连接符 10"/>
          <p:cNvCxnSpPr>
            <a:cxnSpLocks noChangeShapeType="1"/>
          </p:cNvCxnSpPr>
          <p:nvPr/>
        </p:nvCxnSpPr>
        <p:spPr bwMode="auto">
          <a:xfrm>
            <a:off x="3742192" y="1371553"/>
            <a:ext cx="503237" cy="357188"/>
          </a:xfrm>
          <a:prstGeom prst="line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12" name="直接连接符 11"/>
          <p:cNvCxnSpPr>
            <a:cxnSpLocks noChangeShapeType="1"/>
          </p:cNvCxnSpPr>
          <p:nvPr/>
        </p:nvCxnSpPr>
        <p:spPr bwMode="auto">
          <a:xfrm>
            <a:off x="5230018" y="1418431"/>
            <a:ext cx="503237" cy="357188"/>
          </a:xfrm>
          <a:prstGeom prst="line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13" name="直接连接符 12"/>
          <p:cNvCxnSpPr>
            <a:cxnSpLocks noChangeShapeType="1"/>
          </p:cNvCxnSpPr>
          <p:nvPr/>
        </p:nvCxnSpPr>
        <p:spPr bwMode="auto">
          <a:xfrm>
            <a:off x="6769130" y="1434572"/>
            <a:ext cx="503238" cy="357187"/>
          </a:xfrm>
          <a:prstGeom prst="line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14" name="直接连接符 13"/>
          <p:cNvCxnSpPr>
            <a:cxnSpLocks noChangeShapeType="1"/>
          </p:cNvCxnSpPr>
          <p:nvPr/>
        </p:nvCxnSpPr>
        <p:spPr bwMode="auto">
          <a:xfrm>
            <a:off x="8214720" y="1440320"/>
            <a:ext cx="503237" cy="357188"/>
          </a:xfrm>
          <a:prstGeom prst="line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15" name="直接连接符 14"/>
          <p:cNvCxnSpPr>
            <a:cxnSpLocks noChangeShapeType="1"/>
          </p:cNvCxnSpPr>
          <p:nvPr/>
        </p:nvCxnSpPr>
        <p:spPr bwMode="auto">
          <a:xfrm>
            <a:off x="2326819" y="1931213"/>
            <a:ext cx="503237" cy="357187"/>
          </a:xfrm>
          <a:prstGeom prst="line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16" name="直接连接符 15"/>
          <p:cNvCxnSpPr>
            <a:cxnSpLocks noChangeShapeType="1"/>
          </p:cNvCxnSpPr>
          <p:nvPr/>
        </p:nvCxnSpPr>
        <p:spPr bwMode="auto">
          <a:xfrm>
            <a:off x="3770669" y="1924051"/>
            <a:ext cx="503237" cy="357187"/>
          </a:xfrm>
          <a:prstGeom prst="line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17" name="直接连接符 16"/>
          <p:cNvCxnSpPr>
            <a:cxnSpLocks noChangeShapeType="1"/>
          </p:cNvCxnSpPr>
          <p:nvPr/>
        </p:nvCxnSpPr>
        <p:spPr bwMode="auto">
          <a:xfrm>
            <a:off x="5230018" y="1949450"/>
            <a:ext cx="503237" cy="357187"/>
          </a:xfrm>
          <a:prstGeom prst="line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18" name="直接连接符 17"/>
          <p:cNvCxnSpPr>
            <a:cxnSpLocks noChangeShapeType="1"/>
          </p:cNvCxnSpPr>
          <p:nvPr/>
        </p:nvCxnSpPr>
        <p:spPr bwMode="auto">
          <a:xfrm>
            <a:off x="6777831" y="1959240"/>
            <a:ext cx="503237" cy="357187"/>
          </a:xfrm>
          <a:prstGeom prst="line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19" name="直接连接符 18"/>
          <p:cNvCxnSpPr>
            <a:cxnSpLocks noChangeShapeType="1"/>
          </p:cNvCxnSpPr>
          <p:nvPr/>
        </p:nvCxnSpPr>
        <p:spPr bwMode="auto">
          <a:xfrm>
            <a:off x="8172076" y="1941402"/>
            <a:ext cx="503238" cy="357187"/>
          </a:xfrm>
          <a:prstGeom prst="line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20" name="直接连接符 19"/>
          <p:cNvCxnSpPr>
            <a:cxnSpLocks noChangeShapeType="1"/>
          </p:cNvCxnSpPr>
          <p:nvPr/>
        </p:nvCxnSpPr>
        <p:spPr bwMode="auto">
          <a:xfrm>
            <a:off x="2245316" y="2420888"/>
            <a:ext cx="503237" cy="357187"/>
          </a:xfrm>
          <a:prstGeom prst="line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21" name="直接连接符 20"/>
          <p:cNvCxnSpPr>
            <a:cxnSpLocks noChangeShapeType="1"/>
          </p:cNvCxnSpPr>
          <p:nvPr/>
        </p:nvCxnSpPr>
        <p:spPr bwMode="auto">
          <a:xfrm>
            <a:off x="3702396" y="2916351"/>
            <a:ext cx="503237" cy="357187"/>
          </a:xfrm>
          <a:prstGeom prst="line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22" name="直接连接符 21"/>
          <p:cNvCxnSpPr>
            <a:cxnSpLocks noChangeShapeType="1"/>
          </p:cNvCxnSpPr>
          <p:nvPr/>
        </p:nvCxnSpPr>
        <p:spPr bwMode="auto">
          <a:xfrm>
            <a:off x="5230018" y="2429090"/>
            <a:ext cx="503237" cy="357187"/>
          </a:xfrm>
          <a:prstGeom prst="line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23" name="直接连接符 22"/>
          <p:cNvCxnSpPr>
            <a:cxnSpLocks noChangeShapeType="1"/>
          </p:cNvCxnSpPr>
          <p:nvPr/>
        </p:nvCxnSpPr>
        <p:spPr bwMode="auto">
          <a:xfrm>
            <a:off x="6748351" y="2455863"/>
            <a:ext cx="503237" cy="357187"/>
          </a:xfrm>
          <a:prstGeom prst="line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24" name="直接连接符 23"/>
          <p:cNvCxnSpPr>
            <a:cxnSpLocks noChangeShapeType="1"/>
          </p:cNvCxnSpPr>
          <p:nvPr/>
        </p:nvCxnSpPr>
        <p:spPr bwMode="auto">
          <a:xfrm>
            <a:off x="8214720" y="2420888"/>
            <a:ext cx="503237" cy="357187"/>
          </a:xfrm>
          <a:prstGeom prst="line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25" name="直接连接符 24"/>
          <p:cNvCxnSpPr>
            <a:cxnSpLocks noChangeShapeType="1"/>
          </p:cNvCxnSpPr>
          <p:nvPr/>
        </p:nvCxnSpPr>
        <p:spPr bwMode="auto">
          <a:xfrm>
            <a:off x="2242598" y="2924943"/>
            <a:ext cx="503238" cy="357188"/>
          </a:xfrm>
          <a:prstGeom prst="line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26" name="直接连接符 25"/>
          <p:cNvCxnSpPr>
            <a:cxnSpLocks noChangeShapeType="1"/>
          </p:cNvCxnSpPr>
          <p:nvPr/>
        </p:nvCxnSpPr>
        <p:spPr bwMode="auto">
          <a:xfrm>
            <a:off x="3742192" y="3431853"/>
            <a:ext cx="503238" cy="357187"/>
          </a:xfrm>
          <a:prstGeom prst="line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27" name="直接连接符 26"/>
          <p:cNvCxnSpPr>
            <a:cxnSpLocks noChangeShapeType="1"/>
          </p:cNvCxnSpPr>
          <p:nvPr/>
        </p:nvCxnSpPr>
        <p:spPr bwMode="auto">
          <a:xfrm>
            <a:off x="5217318" y="2946251"/>
            <a:ext cx="503237" cy="357188"/>
          </a:xfrm>
          <a:prstGeom prst="line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28" name="直接连接符 27"/>
          <p:cNvCxnSpPr>
            <a:cxnSpLocks noChangeShapeType="1"/>
          </p:cNvCxnSpPr>
          <p:nvPr/>
        </p:nvCxnSpPr>
        <p:spPr bwMode="auto">
          <a:xfrm>
            <a:off x="8229007" y="2924944"/>
            <a:ext cx="503238" cy="357188"/>
          </a:xfrm>
          <a:prstGeom prst="line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29" name="直接连接符 28"/>
          <p:cNvCxnSpPr>
            <a:cxnSpLocks noChangeShapeType="1"/>
          </p:cNvCxnSpPr>
          <p:nvPr/>
        </p:nvCxnSpPr>
        <p:spPr bwMode="auto">
          <a:xfrm>
            <a:off x="2250264" y="3389262"/>
            <a:ext cx="503238" cy="357188"/>
          </a:xfrm>
          <a:prstGeom prst="line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30" name="直接连接符 29"/>
          <p:cNvCxnSpPr>
            <a:cxnSpLocks noChangeShapeType="1"/>
          </p:cNvCxnSpPr>
          <p:nvPr/>
        </p:nvCxnSpPr>
        <p:spPr bwMode="auto">
          <a:xfrm>
            <a:off x="3687843" y="3899193"/>
            <a:ext cx="503238" cy="357188"/>
          </a:xfrm>
          <a:prstGeom prst="line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31" name="直接连接符 30"/>
          <p:cNvCxnSpPr>
            <a:cxnSpLocks noChangeShapeType="1"/>
          </p:cNvCxnSpPr>
          <p:nvPr/>
        </p:nvCxnSpPr>
        <p:spPr bwMode="auto">
          <a:xfrm>
            <a:off x="5233193" y="3447455"/>
            <a:ext cx="503237" cy="355600"/>
          </a:xfrm>
          <a:prstGeom prst="line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32" name="直接连接符 31"/>
          <p:cNvCxnSpPr>
            <a:cxnSpLocks noChangeShapeType="1"/>
          </p:cNvCxnSpPr>
          <p:nvPr/>
        </p:nvCxnSpPr>
        <p:spPr bwMode="auto">
          <a:xfrm>
            <a:off x="6732240" y="3429000"/>
            <a:ext cx="501650" cy="355600"/>
          </a:xfrm>
          <a:prstGeom prst="line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33" name="直接连接符 32"/>
          <p:cNvCxnSpPr>
            <a:cxnSpLocks noChangeShapeType="1"/>
          </p:cNvCxnSpPr>
          <p:nvPr/>
        </p:nvCxnSpPr>
        <p:spPr bwMode="auto">
          <a:xfrm>
            <a:off x="6732240" y="2924944"/>
            <a:ext cx="503237" cy="357187"/>
          </a:xfrm>
          <a:prstGeom prst="line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34" name="直接连接符 33"/>
          <p:cNvCxnSpPr>
            <a:cxnSpLocks noChangeShapeType="1"/>
          </p:cNvCxnSpPr>
          <p:nvPr/>
        </p:nvCxnSpPr>
        <p:spPr bwMode="auto">
          <a:xfrm>
            <a:off x="8229007" y="3431853"/>
            <a:ext cx="503238" cy="357187"/>
          </a:xfrm>
          <a:prstGeom prst="line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35" name="直接连接符 34"/>
          <p:cNvCxnSpPr>
            <a:cxnSpLocks noChangeShapeType="1"/>
          </p:cNvCxnSpPr>
          <p:nvPr/>
        </p:nvCxnSpPr>
        <p:spPr bwMode="auto">
          <a:xfrm>
            <a:off x="2265501" y="3920083"/>
            <a:ext cx="503238" cy="357188"/>
          </a:xfrm>
          <a:prstGeom prst="line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36" name="直接连接符 35"/>
          <p:cNvCxnSpPr>
            <a:cxnSpLocks noChangeShapeType="1"/>
          </p:cNvCxnSpPr>
          <p:nvPr/>
        </p:nvCxnSpPr>
        <p:spPr bwMode="auto">
          <a:xfrm>
            <a:off x="3709194" y="4437112"/>
            <a:ext cx="503237" cy="357187"/>
          </a:xfrm>
          <a:prstGeom prst="line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37" name="直接连接符 36"/>
          <p:cNvCxnSpPr>
            <a:cxnSpLocks noChangeShapeType="1"/>
          </p:cNvCxnSpPr>
          <p:nvPr/>
        </p:nvCxnSpPr>
        <p:spPr bwMode="auto">
          <a:xfrm>
            <a:off x="5214143" y="3920083"/>
            <a:ext cx="503237" cy="357188"/>
          </a:xfrm>
          <a:prstGeom prst="line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38" name="直接连接符 37"/>
          <p:cNvCxnSpPr>
            <a:cxnSpLocks noChangeShapeType="1"/>
          </p:cNvCxnSpPr>
          <p:nvPr/>
        </p:nvCxnSpPr>
        <p:spPr bwMode="auto">
          <a:xfrm>
            <a:off x="6764226" y="3921671"/>
            <a:ext cx="503237" cy="357187"/>
          </a:xfrm>
          <a:prstGeom prst="line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39" name="直接连接符 38"/>
          <p:cNvCxnSpPr>
            <a:cxnSpLocks noChangeShapeType="1"/>
          </p:cNvCxnSpPr>
          <p:nvPr/>
        </p:nvCxnSpPr>
        <p:spPr bwMode="auto">
          <a:xfrm>
            <a:off x="8209957" y="3920083"/>
            <a:ext cx="503238" cy="357188"/>
          </a:xfrm>
          <a:prstGeom prst="line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40" name="直接连接符 39"/>
          <p:cNvCxnSpPr>
            <a:cxnSpLocks noChangeShapeType="1"/>
          </p:cNvCxnSpPr>
          <p:nvPr/>
        </p:nvCxnSpPr>
        <p:spPr bwMode="auto">
          <a:xfrm>
            <a:off x="2298949" y="4437145"/>
            <a:ext cx="501650" cy="357187"/>
          </a:xfrm>
          <a:prstGeom prst="line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41" name="直接连接符 40"/>
          <p:cNvCxnSpPr>
            <a:cxnSpLocks noChangeShapeType="1"/>
          </p:cNvCxnSpPr>
          <p:nvPr/>
        </p:nvCxnSpPr>
        <p:spPr bwMode="auto">
          <a:xfrm>
            <a:off x="3727049" y="4872038"/>
            <a:ext cx="501650" cy="357188"/>
          </a:xfrm>
          <a:prstGeom prst="line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42" name="直接连接符 41"/>
          <p:cNvCxnSpPr>
            <a:cxnSpLocks noChangeShapeType="1"/>
          </p:cNvCxnSpPr>
          <p:nvPr/>
        </p:nvCxnSpPr>
        <p:spPr bwMode="auto">
          <a:xfrm>
            <a:off x="5233193" y="4418112"/>
            <a:ext cx="503237" cy="357187"/>
          </a:xfrm>
          <a:prstGeom prst="line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43" name="直接连接符 42"/>
          <p:cNvCxnSpPr>
            <a:cxnSpLocks noChangeShapeType="1"/>
          </p:cNvCxnSpPr>
          <p:nvPr/>
        </p:nvCxnSpPr>
        <p:spPr bwMode="auto">
          <a:xfrm>
            <a:off x="6783276" y="4437112"/>
            <a:ext cx="503237" cy="357188"/>
          </a:xfrm>
          <a:prstGeom prst="line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44" name="直接连接符 43"/>
          <p:cNvCxnSpPr>
            <a:cxnSpLocks noChangeShapeType="1"/>
          </p:cNvCxnSpPr>
          <p:nvPr/>
        </p:nvCxnSpPr>
        <p:spPr bwMode="auto">
          <a:xfrm>
            <a:off x="8229007" y="4437112"/>
            <a:ext cx="503238" cy="357187"/>
          </a:xfrm>
          <a:prstGeom prst="line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45" name="直接连接符 44"/>
          <p:cNvCxnSpPr>
            <a:cxnSpLocks noChangeShapeType="1"/>
          </p:cNvCxnSpPr>
          <p:nvPr/>
        </p:nvCxnSpPr>
        <p:spPr bwMode="auto">
          <a:xfrm>
            <a:off x="2291463" y="4872039"/>
            <a:ext cx="503237" cy="357187"/>
          </a:xfrm>
          <a:prstGeom prst="line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46" name="直接连接符 45"/>
          <p:cNvCxnSpPr>
            <a:cxnSpLocks noChangeShapeType="1"/>
          </p:cNvCxnSpPr>
          <p:nvPr/>
        </p:nvCxnSpPr>
        <p:spPr bwMode="auto">
          <a:xfrm>
            <a:off x="3785890" y="5382658"/>
            <a:ext cx="503238" cy="357188"/>
          </a:xfrm>
          <a:prstGeom prst="line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47" name="直接连接符 46"/>
          <p:cNvCxnSpPr>
            <a:cxnSpLocks noChangeShapeType="1"/>
          </p:cNvCxnSpPr>
          <p:nvPr/>
        </p:nvCxnSpPr>
        <p:spPr bwMode="auto">
          <a:xfrm>
            <a:off x="5245893" y="4878040"/>
            <a:ext cx="501650" cy="357188"/>
          </a:xfrm>
          <a:prstGeom prst="line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48" name="直接连接符 47"/>
          <p:cNvCxnSpPr>
            <a:cxnSpLocks noChangeShapeType="1"/>
          </p:cNvCxnSpPr>
          <p:nvPr/>
        </p:nvCxnSpPr>
        <p:spPr bwMode="auto">
          <a:xfrm>
            <a:off x="6795976" y="4950048"/>
            <a:ext cx="503237" cy="357188"/>
          </a:xfrm>
          <a:prstGeom prst="line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49" name="直接连接符 48"/>
          <p:cNvCxnSpPr>
            <a:cxnSpLocks noChangeShapeType="1"/>
          </p:cNvCxnSpPr>
          <p:nvPr/>
        </p:nvCxnSpPr>
        <p:spPr bwMode="auto">
          <a:xfrm>
            <a:off x="8241707" y="4950048"/>
            <a:ext cx="501650" cy="357188"/>
          </a:xfrm>
          <a:prstGeom prst="line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52" name="直接连接符 51"/>
          <p:cNvCxnSpPr>
            <a:cxnSpLocks noChangeShapeType="1"/>
          </p:cNvCxnSpPr>
          <p:nvPr/>
        </p:nvCxnSpPr>
        <p:spPr bwMode="auto">
          <a:xfrm>
            <a:off x="5263355" y="5376069"/>
            <a:ext cx="503238" cy="357187"/>
          </a:xfrm>
          <a:prstGeom prst="line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53" name="直接连接符 52"/>
          <p:cNvCxnSpPr>
            <a:cxnSpLocks noChangeShapeType="1"/>
          </p:cNvCxnSpPr>
          <p:nvPr/>
        </p:nvCxnSpPr>
        <p:spPr bwMode="auto">
          <a:xfrm>
            <a:off x="6815026" y="5448077"/>
            <a:ext cx="503237" cy="357187"/>
          </a:xfrm>
          <a:prstGeom prst="line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54" name="直接连接符 53"/>
          <p:cNvCxnSpPr>
            <a:cxnSpLocks noChangeShapeType="1"/>
          </p:cNvCxnSpPr>
          <p:nvPr/>
        </p:nvCxnSpPr>
        <p:spPr bwMode="auto">
          <a:xfrm>
            <a:off x="8259170" y="5448077"/>
            <a:ext cx="503237" cy="357187"/>
          </a:xfrm>
          <a:prstGeom prst="line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56" name="直接连接符 55"/>
          <p:cNvCxnSpPr>
            <a:cxnSpLocks noChangeShapeType="1"/>
          </p:cNvCxnSpPr>
          <p:nvPr/>
        </p:nvCxnSpPr>
        <p:spPr bwMode="auto">
          <a:xfrm>
            <a:off x="3815254" y="2443456"/>
            <a:ext cx="503237" cy="357188"/>
          </a:xfrm>
          <a:prstGeom prst="line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79" name="直接连接符 78"/>
          <p:cNvCxnSpPr>
            <a:cxnSpLocks noChangeShapeType="1"/>
          </p:cNvCxnSpPr>
          <p:nvPr/>
        </p:nvCxnSpPr>
        <p:spPr bwMode="auto">
          <a:xfrm>
            <a:off x="2227421" y="5417644"/>
            <a:ext cx="503237" cy="357188"/>
          </a:xfrm>
          <a:prstGeom prst="line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80" name="AutoShape 127"/>
          <p:cNvSpPr>
            <a:spLocks noChangeArrowheads="1"/>
          </p:cNvSpPr>
          <p:nvPr/>
        </p:nvSpPr>
        <p:spPr bwMode="auto">
          <a:xfrm>
            <a:off x="107504" y="836712"/>
            <a:ext cx="1152128" cy="1008112"/>
          </a:xfrm>
          <a:prstGeom prst="wedgeRectCallout">
            <a:avLst>
              <a:gd name="adj1" fmla="val 76319"/>
              <a:gd name="adj2" fmla="val 9758"/>
            </a:avLst>
          </a:prstGeom>
          <a:noFill/>
          <a:ln w="9525" cmpd="sng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dirty="0">
                <a:solidFill>
                  <a:srgbClr val="FF0066"/>
                </a:solidFill>
              </a:rPr>
              <a:t>先去掉1</a:t>
            </a:r>
          </a:p>
        </p:txBody>
      </p:sp>
      <p:sp>
        <p:nvSpPr>
          <p:cNvPr id="81" name="AutoShape 128"/>
          <p:cNvSpPr>
            <a:spLocks noChangeArrowheads="1"/>
          </p:cNvSpPr>
          <p:nvPr/>
        </p:nvSpPr>
        <p:spPr bwMode="auto">
          <a:xfrm>
            <a:off x="92669" y="2074364"/>
            <a:ext cx="1467646" cy="3816424"/>
          </a:xfrm>
          <a:prstGeom prst="wedgeEllipseCallout">
            <a:avLst>
              <a:gd name="adj1" fmla="val 113239"/>
              <a:gd name="adj2" fmla="val -50440"/>
            </a:avLst>
          </a:prstGeom>
          <a:noFill/>
          <a:ln w="38100" cmpd="sng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dirty="0">
                <a:solidFill>
                  <a:srgbClr val="FF0066"/>
                </a:solidFill>
              </a:rPr>
              <a:t>再划去除2以外的所有偶数</a:t>
            </a:r>
          </a:p>
        </p:txBody>
      </p:sp>
    </p:spTree>
    <p:extLst>
      <p:ext uri="{BB962C8B-B14F-4D97-AF65-F5344CB8AC3E}">
        <p14:creationId xmlns="" xmlns:p14="http://schemas.microsoft.com/office/powerpoint/2010/main" val="422328814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500"/>
                            </p:stCondLst>
                            <p:childTnLst>
                              <p:par>
                                <p:cTn id="7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000"/>
                            </p:stCondLst>
                            <p:childTnLst>
                              <p:par>
                                <p:cTn id="7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0"/>
                            </p:stCondLst>
                            <p:childTnLst>
                              <p:par>
                                <p:cTn id="8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000"/>
                            </p:stCondLst>
                            <p:childTnLst>
                              <p:par>
                                <p:cTn id="8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500"/>
                            </p:stCondLst>
                            <p:childTnLst>
                              <p:par>
                                <p:cTn id="8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9000"/>
                            </p:stCondLst>
                            <p:childTnLst>
                              <p:par>
                                <p:cTn id="9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9500"/>
                            </p:stCondLst>
                            <p:childTnLst>
                              <p:par>
                                <p:cTn id="9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3000"/>
                            </p:stCondLst>
                            <p:childTnLst>
                              <p:par>
                                <p:cTn id="1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3500"/>
                            </p:stCondLst>
                            <p:childTnLst>
                              <p:par>
                                <p:cTn id="1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4000"/>
                            </p:stCondLst>
                            <p:childTnLst>
                              <p:par>
                                <p:cTn id="1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14500"/>
                            </p:stCondLst>
                            <p:childTnLst>
                              <p:par>
                                <p:cTn id="13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5000"/>
                            </p:stCondLst>
                            <p:childTnLst>
                              <p:par>
                                <p:cTn id="1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5500"/>
                            </p:stCondLst>
                            <p:childTnLst>
                              <p:par>
                                <p:cTn id="14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6000"/>
                            </p:stCondLst>
                            <p:childTnLst>
                              <p:par>
                                <p:cTn id="1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16500"/>
                            </p:stCondLst>
                            <p:childTnLst>
                              <p:par>
                                <p:cTn id="15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17000"/>
                            </p:stCondLst>
                            <p:childTnLst>
                              <p:par>
                                <p:cTn id="15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17500"/>
                            </p:stCondLst>
                            <p:childTnLst>
                              <p:par>
                                <p:cTn id="16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18000"/>
                            </p:stCondLst>
                            <p:childTnLst>
                              <p:par>
                                <p:cTn id="16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18500"/>
                            </p:stCondLst>
                            <p:childTnLst>
                              <p:par>
                                <p:cTn id="16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19000"/>
                            </p:stCondLst>
                            <p:childTnLst>
                              <p:par>
                                <p:cTn id="17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19500"/>
                            </p:stCondLst>
                            <p:childTnLst>
                              <p:par>
                                <p:cTn id="17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20000"/>
                            </p:stCondLst>
                            <p:childTnLst>
                              <p:par>
                                <p:cTn id="18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20500"/>
                            </p:stCondLst>
                            <p:childTnLst>
                              <p:par>
                                <p:cTn id="18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21000"/>
                            </p:stCondLst>
                            <p:childTnLst>
                              <p:par>
                                <p:cTn id="18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21500"/>
                            </p:stCondLst>
                            <p:childTnLst>
                              <p:par>
                                <p:cTn id="19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22000"/>
                            </p:stCondLst>
                            <p:childTnLst>
                              <p:par>
                                <p:cTn id="19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22500"/>
                            </p:stCondLst>
                            <p:childTnLst>
                              <p:par>
                                <p:cTn id="20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>
                            <p:stCondLst>
                              <p:cond delay="23000"/>
                            </p:stCondLst>
                            <p:childTnLst>
                              <p:par>
                                <p:cTn id="20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>
                            <p:stCondLst>
                              <p:cond delay="23500"/>
                            </p:stCondLst>
                            <p:childTnLst>
                              <p:par>
                                <p:cTn id="20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24000"/>
                            </p:stCondLst>
                            <p:childTnLst>
                              <p:par>
                                <p:cTn id="2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animBg="1" autoUpdateAnimBg="0"/>
      <p:bldP spid="81" grpId="0" animBg="1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05" name="AutoShape 180"/>
          <p:cNvSpPr>
            <a:spLocks noChangeArrowheads="1"/>
          </p:cNvSpPr>
          <p:nvPr/>
        </p:nvSpPr>
        <p:spPr bwMode="auto">
          <a:xfrm>
            <a:off x="0" y="1177577"/>
            <a:ext cx="1547662" cy="4518248"/>
          </a:xfrm>
          <a:prstGeom prst="cloudCallout">
            <a:avLst>
              <a:gd name="adj1" fmla="val 69444"/>
              <a:gd name="adj2" fmla="val 29750"/>
            </a:avLst>
          </a:prstGeom>
          <a:solidFill>
            <a:srgbClr val="FF66FF"/>
          </a:solidFill>
          <a:ln w="9525" cmpd="sng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dirty="0">
                <a:solidFill>
                  <a:srgbClr val="000000"/>
                </a:solidFill>
                <a:latin typeface="宋体" panose="02010600030101010101" pitchFamily="2" charset="-122"/>
              </a:rPr>
              <a:t>再划</a:t>
            </a:r>
            <a:r>
              <a:rPr lang="zh-CN" altLang="en-US" sz="3200" dirty="0" smtClean="0">
                <a:solidFill>
                  <a:srgbClr val="000000"/>
                </a:solidFill>
                <a:latin typeface="宋体" panose="02010600030101010101" pitchFamily="2" charset="-122"/>
              </a:rPr>
              <a:t>去除</a:t>
            </a:r>
            <a:r>
              <a:rPr lang="en-US" altLang="zh-CN" sz="3200" dirty="0" smtClean="0">
                <a:solidFill>
                  <a:srgbClr val="000000"/>
                </a:solidFill>
                <a:latin typeface="宋体" panose="02010600030101010101" pitchFamily="2" charset="-122"/>
              </a:rPr>
              <a:t>3</a:t>
            </a:r>
            <a:r>
              <a:rPr lang="zh-CN" altLang="en-US" sz="3200" dirty="0" smtClean="0">
                <a:solidFill>
                  <a:srgbClr val="000000"/>
                </a:solidFill>
                <a:latin typeface="宋体" panose="02010600030101010101" pitchFamily="2" charset="-122"/>
              </a:rPr>
              <a:t>以外3</a:t>
            </a:r>
            <a:r>
              <a:rPr lang="zh-CN" altLang="en-US" sz="3200" dirty="0">
                <a:solidFill>
                  <a:srgbClr val="000000"/>
                </a:solidFill>
                <a:latin typeface="宋体" panose="02010600030101010101" pitchFamily="2" charset="-122"/>
              </a:rPr>
              <a:t>的倍数</a:t>
            </a:r>
          </a:p>
        </p:txBody>
      </p:sp>
      <p:graphicFrame>
        <p:nvGraphicFramePr>
          <p:cNvPr id="21" name="Group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35190670"/>
              </p:ext>
            </p:extLst>
          </p:nvPr>
        </p:nvGraphicFramePr>
        <p:xfrm>
          <a:off x="1403648" y="812203"/>
          <a:ext cx="7488833" cy="5204704"/>
        </p:xfrm>
        <a:graphic>
          <a:graphicData uri="http://schemas.openxmlformats.org/drawingml/2006/table">
            <a:tbl>
              <a:tblPr/>
              <a:tblGrid>
                <a:gridCol w="758278"/>
                <a:gridCol w="753246"/>
                <a:gridCol w="764988"/>
                <a:gridCol w="702916"/>
                <a:gridCol w="808606"/>
                <a:gridCol w="801896"/>
                <a:gridCol w="709628"/>
                <a:gridCol w="763310"/>
                <a:gridCol w="753246"/>
                <a:gridCol w="672719"/>
              </a:tblGrid>
              <a:tr h="48491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105" marB="38105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3042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</a:t>
                      </a:r>
                    </a:p>
                  </a:txBody>
                  <a:tcPr marL="76200" marR="76200" marT="38105" marB="38105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17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19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491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21</a:t>
                      </a:r>
                    </a:p>
                  </a:txBody>
                  <a:tcPr marL="76200" marR="76200" marT="38105" marB="38105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23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25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27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29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491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31</a:t>
                      </a:r>
                    </a:p>
                  </a:txBody>
                  <a:tcPr marL="76200" marR="76200" marT="38105" marB="38105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33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35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37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39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491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41</a:t>
                      </a:r>
                    </a:p>
                  </a:txBody>
                  <a:tcPr marL="76200" marR="76200" marT="38105" marB="38105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43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45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47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49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244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51</a:t>
                      </a:r>
                    </a:p>
                  </a:txBody>
                  <a:tcPr marL="76200" marR="76200" marT="38105" marB="38105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53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55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57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59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491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61</a:t>
                      </a:r>
                    </a:p>
                  </a:txBody>
                  <a:tcPr marL="76200" marR="76200" marT="38105" marB="38105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63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65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67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69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491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71</a:t>
                      </a:r>
                    </a:p>
                  </a:txBody>
                  <a:tcPr marL="76200" marR="76200" marT="38105" marB="38105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73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75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77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79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491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81</a:t>
                      </a:r>
                    </a:p>
                  </a:txBody>
                  <a:tcPr marL="76200" marR="76200" marT="38105" marB="38105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83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85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87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89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8704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91</a:t>
                      </a:r>
                    </a:p>
                  </a:txBody>
                  <a:tcPr marL="76200" marR="76200" marT="38105" marB="38105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93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95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97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99</a:t>
                      </a: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105" marB="38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cxnSp>
        <p:nvCxnSpPr>
          <p:cNvPr id="22" name="直接连接符 21"/>
          <p:cNvCxnSpPr>
            <a:cxnSpLocks noChangeShapeType="1"/>
          </p:cNvCxnSpPr>
          <p:nvPr/>
        </p:nvCxnSpPr>
        <p:spPr bwMode="auto">
          <a:xfrm>
            <a:off x="7643478" y="980728"/>
            <a:ext cx="503238" cy="357187"/>
          </a:xfrm>
          <a:prstGeom prst="line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23" name="直接连接符 22"/>
          <p:cNvCxnSpPr>
            <a:cxnSpLocks noChangeShapeType="1"/>
          </p:cNvCxnSpPr>
          <p:nvPr/>
        </p:nvCxnSpPr>
        <p:spPr bwMode="auto">
          <a:xfrm>
            <a:off x="4499992" y="1382154"/>
            <a:ext cx="503237" cy="357188"/>
          </a:xfrm>
          <a:prstGeom prst="line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24" name="直接连接符 23"/>
          <p:cNvCxnSpPr>
            <a:cxnSpLocks noChangeShapeType="1"/>
          </p:cNvCxnSpPr>
          <p:nvPr/>
        </p:nvCxnSpPr>
        <p:spPr bwMode="auto">
          <a:xfrm>
            <a:off x="1547664" y="1916832"/>
            <a:ext cx="503237" cy="357188"/>
          </a:xfrm>
          <a:prstGeom prst="line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25" name="直接连接符 24"/>
          <p:cNvCxnSpPr>
            <a:cxnSpLocks noChangeShapeType="1"/>
          </p:cNvCxnSpPr>
          <p:nvPr/>
        </p:nvCxnSpPr>
        <p:spPr bwMode="auto">
          <a:xfrm>
            <a:off x="6084168" y="1869631"/>
            <a:ext cx="503238" cy="357188"/>
          </a:xfrm>
          <a:prstGeom prst="line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26" name="直接连接符 25"/>
          <p:cNvCxnSpPr>
            <a:cxnSpLocks noChangeShapeType="1"/>
          </p:cNvCxnSpPr>
          <p:nvPr/>
        </p:nvCxnSpPr>
        <p:spPr bwMode="auto">
          <a:xfrm>
            <a:off x="3059832" y="2492896"/>
            <a:ext cx="503238" cy="357187"/>
          </a:xfrm>
          <a:prstGeom prst="line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27" name="直接连接符 26"/>
          <p:cNvCxnSpPr>
            <a:cxnSpLocks noChangeShapeType="1"/>
          </p:cNvCxnSpPr>
          <p:nvPr/>
        </p:nvCxnSpPr>
        <p:spPr bwMode="auto">
          <a:xfrm>
            <a:off x="7630892" y="2420888"/>
            <a:ext cx="503238" cy="357187"/>
          </a:xfrm>
          <a:prstGeom prst="line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28" name="直接连接符 27"/>
          <p:cNvCxnSpPr>
            <a:cxnSpLocks noChangeShapeType="1"/>
          </p:cNvCxnSpPr>
          <p:nvPr/>
        </p:nvCxnSpPr>
        <p:spPr bwMode="auto">
          <a:xfrm>
            <a:off x="4551722" y="2935498"/>
            <a:ext cx="503237" cy="357188"/>
          </a:xfrm>
          <a:prstGeom prst="line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29" name="直接连接符 28"/>
          <p:cNvCxnSpPr>
            <a:cxnSpLocks noChangeShapeType="1"/>
          </p:cNvCxnSpPr>
          <p:nvPr/>
        </p:nvCxnSpPr>
        <p:spPr bwMode="auto">
          <a:xfrm>
            <a:off x="1547663" y="3429000"/>
            <a:ext cx="503237" cy="357188"/>
          </a:xfrm>
          <a:prstGeom prst="line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30" name="直接连接符 29"/>
          <p:cNvCxnSpPr>
            <a:cxnSpLocks noChangeShapeType="1"/>
          </p:cNvCxnSpPr>
          <p:nvPr/>
        </p:nvCxnSpPr>
        <p:spPr bwMode="auto">
          <a:xfrm>
            <a:off x="6084168" y="3418840"/>
            <a:ext cx="503238" cy="357187"/>
          </a:xfrm>
          <a:prstGeom prst="line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31" name="直接连接符 30"/>
          <p:cNvCxnSpPr>
            <a:cxnSpLocks noChangeShapeType="1"/>
          </p:cNvCxnSpPr>
          <p:nvPr/>
        </p:nvCxnSpPr>
        <p:spPr bwMode="auto">
          <a:xfrm>
            <a:off x="3059832" y="4005064"/>
            <a:ext cx="503237" cy="357188"/>
          </a:xfrm>
          <a:prstGeom prst="line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32" name="直接连接符 31"/>
          <p:cNvCxnSpPr>
            <a:cxnSpLocks noChangeShapeType="1"/>
          </p:cNvCxnSpPr>
          <p:nvPr/>
        </p:nvCxnSpPr>
        <p:spPr bwMode="auto">
          <a:xfrm>
            <a:off x="7630892" y="4005064"/>
            <a:ext cx="503237" cy="357187"/>
          </a:xfrm>
          <a:prstGeom prst="line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33" name="直接连接符 32"/>
          <p:cNvCxnSpPr>
            <a:cxnSpLocks noChangeShapeType="1"/>
          </p:cNvCxnSpPr>
          <p:nvPr/>
        </p:nvCxnSpPr>
        <p:spPr bwMode="auto">
          <a:xfrm>
            <a:off x="4529399" y="4500748"/>
            <a:ext cx="503237" cy="357187"/>
          </a:xfrm>
          <a:prstGeom prst="line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34" name="直接连接符 33"/>
          <p:cNvCxnSpPr>
            <a:cxnSpLocks noChangeShapeType="1"/>
          </p:cNvCxnSpPr>
          <p:nvPr/>
        </p:nvCxnSpPr>
        <p:spPr bwMode="auto">
          <a:xfrm>
            <a:off x="1547662" y="4971684"/>
            <a:ext cx="503237" cy="357187"/>
          </a:xfrm>
          <a:prstGeom prst="line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35" name="直接连接符 34"/>
          <p:cNvCxnSpPr>
            <a:cxnSpLocks noChangeShapeType="1"/>
          </p:cNvCxnSpPr>
          <p:nvPr/>
        </p:nvCxnSpPr>
        <p:spPr bwMode="auto">
          <a:xfrm>
            <a:off x="6093058" y="4971684"/>
            <a:ext cx="503237" cy="357187"/>
          </a:xfrm>
          <a:prstGeom prst="line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36" name="直接连接符 35"/>
          <p:cNvCxnSpPr>
            <a:cxnSpLocks noChangeShapeType="1"/>
          </p:cNvCxnSpPr>
          <p:nvPr/>
        </p:nvCxnSpPr>
        <p:spPr bwMode="auto">
          <a:xfrm>
            <a:off x="7630891" y="5517232"/>
            <a:ext cx="503238" cy="357187"/>
          </a:xfrm>
          <a:prstGeom prst="line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="" xmlns:p14="http://schemas.microsoft.com/office/powerpoint/2010/main" val="356378243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7180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500"/>
                            </p:stCondLst>
                            <p:childTnLst>
                              <p:par>
                                <p:cTn id="6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000"/>
                            </p:stCondLst>
                            <p:childTnLst>
                              <p:par>
                                <p:cTn id="6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05" grpId="0" animBg="1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oup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420098905"/>
              </p:ext>
            </p:extLst>
          </p:nvPr>
        </p:nvGraphicFramePr>
        <p:xfrm>
          <a:off x="1403648" y="815973"/>
          <a:ext cx="7488833" cy="5218621"/>
        </p:xfrm>
        <a:graphic>
          <a:graphicData uri="http://schemas.openxmlformats.org/drawingml/2006/table">
            <a:tbl>
              <a:tblPr/>
              <a:tblGrid>
                <a:gridCol w="758278"/>
                <a:gridCol w="753246"/>
                <a:gridCol w="764988"/>
                <a:gridCol w="702916"/>
                <a:gridCol w="808606"/>
                <a:gridCol w="801896"/>
                <a:gridCol w="709628"/>
                <a:gridCol w="763310"/>
                <a:gridCol w="753246"/>
                <a:gridCol w="672719"/>
              </a:tblGrid>
              <a:tr h="501241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</a:t>
                      </a: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</a:t>
                      </a: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</a:t>
                      </a: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</a:t>
                      </a: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1241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</a:t>
                      </a:r>
                    </a:p>
                  </a:txBody>
                  <a:tcPr marL="76200" marR="76200" marT="38092" marB="38092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</a:t>
                      </a: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17</a:t>
                      </a: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19</a:t>
                      </a: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1241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23</a:t>
                      </a: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25</a:t>
                      </a: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29</a:t>
                      </a: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551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31</a:t>
                      </a:r>
                    </a:p>
                  </a:txBody>
                  <a:tcPr marL="76200" marR="76200" marT="38092" marB="38092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35</a:t>
                      </a: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37</a:t>
                      </a: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1241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41</a:t>
                      </a:r>
                    </a:p>
                  </a:txBody>
                  <a:tcPr marL="76200" marR="76200" marT="38092" marB="38092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43</a:t>
                      </a: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47</a:t>
                      </a: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49</a:t>
                      </a: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1241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53</a:t>
                      </a: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55</a:t>
                      </a: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59</a:t>
                      </a: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1241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61</a:t>
                      </a:r>
                    </a:p>
                  </a:txBody>
                  <a:tcPr marL="76200" marR="76200" marT="38092" marB="38092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65</a:t>
                      </a: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67</a:t>
                      </a: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1241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71</a:t>
                      </a:r>
                    </a:p>
                  </a:txBody>
                  <a:tcPr marL="76200" marR="76200" marT="38092" marB="38092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73</a:t>
                      </a: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77</a:t>
                      </a: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79</a:t>
                      </a: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1241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83</a:t>
                      </a: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85</a:t>
                      </a: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89</a:t>
                      </a: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9874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91</a:t>
                      </a:r>
                    </a:p>
                  </a:txBody>
                  <a:tcPr marL="76200" marR="76200" marT="38092" marB="38092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95</a:t>
                      </a: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97</a:t>
                      </a: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AutoShape 144"/>
          <p:cNvSpPr>
            <a:spLocks noChangeArrowheads="1"/>
          </p:cNvSpPr>
          <p:nvPr/>
        </p:nvSpPr>
        <p:spPr bwMode="auto">
          <a:xfrm>
            <a:off x="323528" y="1340768"/>
            <a:ext cx="685800" cy="4680520"/>
          </a:xfrm>
          <a:prstGeom prst="wedgeRoundRectCallout">
            <a:avLst>
              <a:gd name="adj1" fmla="val 568056"/>
              <a:gd name="adj2" fmla="val -34480"/>
              <a:gd name="adj3" fmla="val 16667"/>
            </a:avLst>
          </a:prstGeom>
          <a:noFill/>
          <a:ln w="38100" cmpd="sng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66FF33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dirty="0">
                <a:solidFill>
                  <a:srgbClr val="FF0066"/>
                </a:solidFill>
                <a:latin typeface="宋体" panose="02010600030101010101" pitchFamily="2" charset="-122"/>
              </a:rPr>
              <a:t>划</a:t>
            </a:r>
            <a:r>
              <a:rPr lang="zh-CN" altLang="en-US" sz="3200" dirty="0" smtClean="0">
                <a:solidFill>
                  <a:srgbClr val="FF0066"/>
                </a:solidFill>
                <a:latin typeface="宋体" panose="02010600030101010101" pitchFamily="2" charset="-122"/>
              </a:rPr>
              <a:t>去</a:t>
            </a:r>
            <a:r>
              <a:rPr lang="en-US" altLang="zh-CN" sz="3200" dirty="0" smtClean="0">
                <a:solidFill>
                  <a:srgbClr val="FF0066"/>
                </a:solidFill>
                <a:latin typeface="宋体" panose="02010600030101010101" pitchFamily="2" charset="-122"/>
              </a:rPr>
              <a:t>5</a:t>
            </a:r>
            <a:r>
              <a:rPr lang="zh-CN" altLang="en-US" sz="3200" dirty="0" smtClean="0">
                <a:solidFill>
                  <a:srgbClr val="FF0066"/>
                </a:solidFill>
                <a:latin typeface="宋体" panose="02010600030101010101" pitchFamily="2" charset="-122"/>
              </a:rPr>
              <a:t>以外5</a:t>
            </a:r>
            <a:r>
              <a:rPr lang="zh-CN" altLang="en-US" sz="3200" dirty="0">
                <a:solidFill>
                  <a:srgbClr val="FF0066"/>
                </a:solidFill>
                <a:latin typeface="宋体" panose="02010600030101010101" pitchFamily="2" charset="-122"/>
              </a:rPr>
              <a:t>的倍数</a:t>
            </a:r>
          </a:p>
        </p:txBody>
      </p:sp>
      <p:cxnSp>
        <p:nvCxnSpPr>
          <p:cNvPr id="4" name="直接连接符 3"/>
          <p:cNvCxnSpPr>
            <a:cxnSpLocks noChangeShapeType="1"/>
          </p:cNvCxnSpPr>
          <p:nvPr/>
        </p:nvCxnSpPr>
        <p:spPr bwMode="auto">
          <a:xfrm>
            <a:off x="4499992" y="1916832"/>
            <a:ext cx="503237" cy="357188"/>
          </a:xfrm>
          <a:prstGeom prst="line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5" name="直接连接符 4"/>
          <p:cNvCxnSpPr>
            <a:cxnSpLocks noChangeShapeType="1"/>
          </p:cNvCxnSpPr>
          <p:nvPr/>
        </p:nvCxnSpPr>
        <p:spPr bwMode="auto">
          <a:xfrm>
            <a:off x="4500811" y="2423740"/>
            <a:ext cx="503237" cy="357188"/>
          </a:xfrm>
          <a:prstGeom prst="line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7" name="直接连接符 6"/>
          <p:cNvCxnSpPr>
            <a:cxnSpLocks noChangeShapeType="1"/>
          </p:cNvCxnSpPr>
          <p:nvPr/>
        </p:nvCxnSpPr>
        <p:spPr bwMode="auto">
          <a:xfrm>
            <a:off x="4500811" y="3935909"/>
            <a:ext cx="503237" cy="357187"/>
          </a:xfrm>
          <a:prstGeom prst="line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9" name="直接连接符 8"/>
          <p:cNvCxnSpPr>
            <a:cxnSpLocks noChangeShapeType="1"/>
          </p:cNvCxnSpPr>
          <p:nvPr/>
        </p:nvCxnSpPr>
        <p:spPr bwMode="auto">
          <a:xfrm>
            <a:off x="4500810" y="4944020"/>
            <a:ext cx="503238" cy="357188"/>
          </a:xfrm>
          <a:prstGeom prst="line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10" name="直接连接符 9"/>
          <p:cNvCxnSpPr>
            <a:cxnSpLocks noChangeShapeType="1"/>
          </p:cNvCxnSpPr>
          <p:nvPr/>
        </p:nvCxnSpPr>
        <p:spPr bwMode="auto">
          <a:xfrm>
            <a:off x="4500811" y="5520085"/>
            <a:ext cx="503237" cy="357187"/>
          </a:xfrm>
          <a:prstGeom prst="line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13" name="直接连接符 12"/>
          <p:cNvCxnSpPr>
            <a:cxnSpLocks noChangeShapeType="1"/>
          </p:cNvCxnSpPr>
          <p:nvPr/>
        </p:nvCxnSpPr>
        <p:spPr bwMode="auto">
          <a:xfrm>
            <a:off x="4557372" y="3401226"/>
            <a:ext cx="503237" cy="357188"/>
          </a:xfrm>
          <a:prstGeom prst="line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="" xmlns:p14="http://schemas.microsoft.com/office/powerpoint/2010/main" val="169761794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oup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106886652"/>
              </p:ext>
            </p:extLst>
          </p:nvPr>
        </p:nvGraphicFramePr>
        <p:xfrm>
          <a:off x="1403648" y="827137"/>
          <a:ext cx="7488833" cy="5226055"/>
        </p:xfrm>
        <a:graphic>
          <a:graphicData uri="http://schemas.openxmlformats.org/drawingml/2006/table">
            <a:tbl>
              <a:tblPr/>
              <a:tblGrid>
                <a:gridCol w="758278"/>
                <a:gridCol w="753246"/>
                <a:gridCol w="764988"/>
                <a:gridCol w="702916"/>
                <a:gridCol w="808606"/>
                <a:gridCol w="801896"/>
                <a:gridCol w="709628"/>
                <a:gridCol w="763310"/>
                <a:gridCol w="753246"/>
                <a:gridCol w="672719"/>
              </a:tblGrid>
              <a:tr h="5032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</a:t>
                      </a: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</a:t>
                      </a: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</a:t>
                      </a: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</a:t>
                      </a: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32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</a:t>
                      </a:r>
                    </a:p>
                  </a:txBody>
                  <a:tcPr marL="76200" marR="76200" marT="38092" marB="38092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</a:t>
                      </a: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17</a:t>
                      </a: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19</a:t>
                      </a: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32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23</a:t>
                      </a: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29</a:t>
                      </a: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768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31</a:t>
                      </a:r>
                    </a:p>
                  </a:txBody>
                  <a:tcPr marL="76200" marR="76200" marT="38092" marB="38092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37</a:t>
                      </a: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32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41</a:t>
                      </a:r>
                    </a:p>
                  </a:txBody>
                  <a:tcPr marL="76200" marR="76200" marT="38092" marB="38092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43</a:t>
                      </a: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47</a:t>
                      </a: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49</a:t>
                      </a: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32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53</a:t>
                      </a: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59</a:t>
                      </a: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32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61</a:t>
                      </a:r>
                    </a:p>
                  </a:txBody>
                  <a:tcPr marL="76200" marR="76200" marT="38092" marB="38092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67</a:t>
                      </a: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32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71</a:t>
                      </a:r>
                    </a:p>
                  </a:txBody>
                  <a:tcPr marL="76200" marR="76200" marT="38092" marB="38092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73</a:t>
                      </a: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77</a:t>
                      </a: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79</a:t>
                      </a: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32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83</a:t>
                      </a: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89</a:t>
                      </a: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246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91</a:t>
                      </a:r>
                    </a:p>
                  </a:txBody>
                  <a:tcPr marL="76200" marR="76200" marT="38092" marB="38092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97</a:t>
                      </a: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0" marR="76200" marT="38092" marB="3809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AutoShape 127"/>
          <p:cNvSpPr>
            <a:spLocks noChangeArrowheads="1"/>
          </p:cNvSpPr>
          <p:nvPr/>
        </p:nvSpPr>
        <p:spPr bwMode="auto">
          <a:xfrm>
            <a:off x="22800" y="908720"/>
            <a:ext cx="1452856" cy="3744416"/>
          </a:xfrm>
          <a:prstGeom prst="wedgeEllipseCallout">
            <a:avLst>
              <a:gd name="adj1" fmla="val 78274"/>
              <a:gd name="adj2" fmla="val 15021"/>
            </a:avLst>
          </a:prstGeom>
          <a:noFill/>
          <a:ln w="9525" cmpd="sng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b="0" dirty="0">
                <a:solidFill>
                  <a:srgbClr val="FF0066"/>
                </a:solidFill>
                <a:latin typeface="宋体" panose="02010600030101010101" pitchFamily="2" charset="-122"/>
              </a:rPr>
              <a:t>最后划</a:t>
            </a:r>
            <a:r>
              <a:rPr lang="zh-CN" altLang="en-US" sz="3200" b="0" dirty="0" smtClean="0">
                <a:solidFill>
                  <a:srgbClr val="FF0066"/>
                </a:solidFill>
                <a:latin typeface="宋体" panose="02010600030101010101" pitchFamily="2" charset="-122"/>
              </a:rPr>
              <a:t>去</a:t>
            </a:r>
            <a:r>
              <a:rPr lang="en-US" altLang="zh-CN" sz="3200" b="0" dirty="0" smtClean="0">
                <a:solidFill>
                  <a:srgbClr val="FF0066"/>
                </a:solidFill>
                <a:latin typeface="宋体" panose="02010600030101010101" pitchFamily="2" charset="-122"/>
              </a:rPr>
              <a:t>7</a:t>
            </a:r>
            <a:r>
              <a:rPr lang="zh-CN" altLang="en-US" sz="3200" b="0" dirty="0" smtClean="0">
                <a:solidFill>
                  <a:srgbClr val="FF0066"/>
                </a:solidFill>
                <a:latin typeface="宋体" panose="02010600030101010101" pitchFamily="2" charset="-122"/>
              </a:rPr>
              <a:t>以外7</a:t>
            </a:r>
            <a:r>
              <a:rPr lang="zh-CN" altLang="en-US" sz="3200" b="0" dirty="0">
                <a:solidFill>
                  <a:srgbClr val="FF0066"/>
                </a:solidFill>
                <a:latin typeface="宋体" panose="02010600030101010101" pitchFamily="2" charset="-122"/>
              </a:rPr>
              <a:t>的倍数</a:t>
            </a:r>
          </a:p>
        </p:txBody>
      </p:sp>
      <p:cxnSp>
        <p:nvCxnSpPr>
          <p:cNvPr id="6" name="直接连接符 5"/>
          <p:cNvCxnSpPr>
            <a:cxnSpLocks noChangeShapeType="1"/>
          </p:cNvCxnSpPr>
          <p:nvPr/>
        </p:nvCxnSpPr>
        <p:spPr bwMode="auto">
          <a:xfrm>
            <a:off x="7596336" y="2924944"/>
            <a:ext cx="503237" cy="357188"/>
          </a:xfrm>
          <a:prstGeom prst="line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7" name="直接连接符 6"/>
          <p:cNvCxnSpPr>
            <a:cxnSpLocks noChangeShapeType="1"/>
          </p:cNvCxnSpPr>
          <p:nvPr/>
        </p:nvCxnSpPr>
        <p:spPr bwMode="auto">
          <a:xfrm>
            <a:off x="6084168" y="4474542"/>
            <a:ext cx="503237" cy="357188"/>
          </a:xfrm>
          <a:prstGeom prst="line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11" name="直接连接符 10"/>
          <p:cNvCxnSpPr>
            <a:cxnSpLocks noChangeShapeType="1"/>
          </p:cNvCxnSpPr>
          <p:nvPr/>
        </p:nvCxnSpPr>
        <p:spPr bwMode="auto">
          <a:xfrm>
            <a:off x="1547664" y="5589240"/>
            <a:ext cx="503237" cy="357188"/>
          </a:xfrm>
          <a:prstGeom prst="line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="" xmlns:p14="http://schemas.microsoft.com/office/powerpoint/2010/main" val="397531201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autoUpdateAnimBg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5799</TotalTime>
  <Pages>0</Pages>
  <Words>1516</Words>
  <Characters>0</Characters>
  <Application>Microsoft Office PowerPoint</Application>
  <DocSecurity>0</DocSecurity>
  <PresentationFormat>全屏显示(4:3)</PresentationFormat>
  <Lines>0</Lines>
  <Paragraphs>525</Paragraphs>
  <Slides>23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</vt:vector>
  </TitlesOfParts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人教版数学五年级下册第2单元</dc:title>
  <dc:creator>吉林梓翰教育图书有限公司</dc:creator>
  <cp:lastModifiedBy>lenovop</cp:lastModifiedBy>
  <cp:revision>663</cp:revision>
  <dcterms:created xsi:type="dcterms:W3CDTF">2015-11-21T07:20:00Z</dcterms:created>
  <dcterms:modified xsi:type="dcterms:W3CDTF">2021-11-01T05:25:19Z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2052-10.1.0.5400</vt:lpwstr>
  </property>
</Properties>
</file>